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58" r:id="rId4"/>
    <p:sldId id="386" r:id="rId5"/>
    <p:sldId id="387" r:id="rId6"/>
    <p:sldId id="259" r:id="rId7"/>
    <p:sldId id="270" r:id="rId8"/>
    <p:sldId id="391" r:id="rId9"/>
    <p:sldId id="260" r:id="rId10"/>
    <p:sldId id="281" r:id="rId11"/>
    <p:sldId id="276" r:id="rId12"/>
    <p:sldId id="278" r:id="rId13"/>
    <p:sldId id="277" r:id="rId14"/>
    <p:sldId id="280" r:id="rId15"/>
    <p:sldId id="279" r:id="rId16"/>
    <p:sldId id="282" r:id="rId17"/>
    <p:sldId id="273" r:id="rId18"/>
    <p:sldId id="283" r:id="rId19"/>
    <p:sldId id="274" r:id="rId20"/>
    <p:sldId id="275" r:id="rId21"/>
    <p:sldId id="284" r:id="rId22"/>
    <p:sldId id="389" r:id="rId23"/>
    <p:sldId id="390"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74CD6EF-B343-40E3-916F-F659B40450F1}">
          <p14:sldIdLst>
            <p14:sldId id="256"/>
            <p14:sldId id="257"/>
          </p14:sldIdLst>
        </p14:section>
        <p14:section name="TSPのQUBOモデル" id="{05DDD937-3422-4514-97EA-A6466402D6B0}">
          <p14:sldIdLst>
            <p14:sldId id="258"/>
            <p14:sldId id="386"/>
            <p14:sldId id="387"/>
            <p14:sldId id="259"/>
            <p14:sldId id="270"/>
            <p14:sldId id="391"/>
          </p14:sldIdLst>
        </p14:section>
        <p14:section name="提案手法" id="{A74DBE17-82A1-4509-A19E-3C0368B9D23B}">
          <p14:sldIdLst>
            <p14:sldId id="260"/>
            <p14:sldId id="281"/>
            <p14:sldId id="276"/>
            <p14:sldId id="278"/>
            <p14:sldId id="277"/>
            <p14:sldId id="280"/>
            <p14:sldId id="279"/>
            <p14:sldId id="282"/>
          </p14:sldIdLst>
        </p14:section>
        <p14:section name="実験" id="{AF1ECB12-28A3-4F3E-A878-093322172E89}">
          <p14:sldIdLst>
            <p14:sldId id="273"/>
            <p14:sldId id="283"/>
            <p14:sldId id="274"/>
            <p14:sldId id="275"/>
            <p14:sldId id="284"/>
            <p14:sldId id="389"/>
          </p14:sldIdLst>
        </p14:section>
        <p14:section name="まとめ" id="{EC7FFF14-C6EB-4C9A-8F93-94A80D1A29FE}">
          <p14:sldIdLst>
            <p14:sldId id="3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86ECC"/>
    <a:srgbClr val="47D45A"/>
    <a:srgbClr val="F2AA84"/>
    <a:srgbClr val="61CBF4"/>
    <a:srgbClr val="156082"/>
    <a:srgbClr val="14B6F1"/>
    <a:srgbClr val="CCD2D8"/>
    <a:srgbClr val="7FD7A7"/>
    <a:srgbClr val="BFBFB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14" autoAdjust="0"/>
    <p:restoredTop sz="94660"/>
  </p:normalViewPr>
  <p:slideViewPr>
    <p:cSldViewPr snapToGrid="0">
      <p:cViewPr varScale="1">
        <p:scale>
          <a:sx n="104" d="100"/>
          <a:sy n="104" d="100"/>
        </p:scale>
        <p:origin x="95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95CE0B-8EC2-498B-8266-4712FFFA85A5}" type="datetimeFigureOut">
              <a:rPr lang="zh-CN" altLang="en-US" smtClean="0"/>
              <a:t>2025/1/26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6C188E-02F8-4725-8361-ADEC5C328F80}" type="slidenum">
              <a:rPr lang="zh-CN" altLang="en-US" smtClean="0"/>
              <a:t>‹#›</a:t>
            </a:fld>
            <a:endParaRPr lang="zh-CN" altLang="en-US"/>
          </a:p>
        </p:txBody>
      </p:sp>
    </p:spTree>
    <p:extLst>
      <p:ext uri="{BB962C8B-B14F-4D97-AF65-F5344CB8AC3E}">
        <p14:creationId xmlns:p14="http://schemas.microsoft.com/office/powerpoint/2010/main" val="2250358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3</a:t>
            </a:fld>
            <a:endParaRPr lang="zh-CN" altLang="en-US"/>
          </a:p>
        </p:txBody>
      </p:sp>
    </p:spTree>
    <p:extLst>
      <p:ext uri="{BB962C8B-B14F-4D97-AF65-F5344CB8AC3E}">
        <p14:creationId xmlns:p14="http://schemas.microsoft.com/office/powerpoint/2010/main" val="4064312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10</a:t>
            </a:fld>
            <a:endParaRPr lang="zh-CN" altLang="en-US"/>
          </a:p>
        </p:txBody>
      </p:sp>
    </p:spTree>
    <p:extLst>
      <p:ext uri="{BB962C8B-B14F-4D97-AF65-F5344CB8AC3E}">
        <p14:creationId xmlns:p14="http://schemas.microsoft.com/office/powerpoint/2010/main" val="3635883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11</a:t>
            </a:fld>
            <a:endParaRPr lang="zh-CN" altLang="en-US"/>
          </a:p>
        </p:txBody>
      </p:sp>
    </p:spTree>
    <p:extLst>
      <p:ext uri="{BB962C8B-B14F-4D97-AF65-F5344CB8AC3E}">
        <p14:creationId xmlns:p14="http://schemas.microsoft.com/office/powerpoint/2010/main" val="2478490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12</a:t>
            </a:fld>
            <a:endParaRPr lang="zh-CN" altLang="en-US"/>
          </a:p>
        </p:txBody>
      </p:sp>
    </p:spTree>
    <p:extLst>
      <p:ext uri="{BB962C8B-B14F-4D97-AF65-F5344CB8AC3E}">
        <p14:creationId xmlns:p14="http://schemas.microsoft.com/office/powerpoint/2010/main" val="4180588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20</a:t>
            </a:fld>
            <a:endParaRPr lang="zh-CN" altLang="en-US"/>
          </a:p>
        </p:txBody>
      </p:sp>
    </p:spTree>
    <p:extLst>
      <p:ext uri="{BB962C8B-B14F-4D97-AF65-F5344CB8AC3E}">
        <p14:creationId xmlns:p14="http://schemas.microsoft.com/office/powerpoint/2010/main" val="2460640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F8C57-446E-DC17-F826-65C509E29C4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91D601E-AEDE-20A3-E84A-4C971FEEC06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FF79FDE-BF67-B335-3A40-24A38D7068E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9D545EC-DE0F-BF30-EB43-4013477B97BC}"/>
              </a:ext>
            </a:extLst>
          </p:cNvPr>
          <p:cNvSpPr>
            <a:spLocks noGrp="1"/>
          </p:cNvSpPr>
          <p:nvPr>
            <p:ph type="sldNum" sz="quarter" idx="5"/>
          </p:nvPr>
        </p:nvSpPr>
        <p:spPr/>
        <p:txBody>
          <a:bodyPr/>
          <a:lstStyle/>
          <a:p>
            <a:fld id="{476C188E-02F8-4725-8361-ADEC5C328F80}" type="slidenum">
              <a:rPr lang="zh-CN" altLang="en-US" smtClean="0"/>
              <a:t>21</a:t>
            </a:fld>
            <a:endParaRPr lang="zh-CN" altLang="en-US"/>
          </a:p>
        </p:txBody>
      </p:sp>
    </p:spTree>
    <p:extLst>
      <p:ext uri="{BB962C8B-B14F-4D97-AF65-F5344CB8AC3E}">
        <p14:creationId xmlns:p14="http://schemas.microsoft.com/office/powerpoint/2010/main" val="15158923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5C3E5-3F80-105B-ACE7-19B0DB08D83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D5B3D65-F8A0-C30A-8869-58D7EC85D6C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433E3F0-FFA8-6A6B-4F4F-0DB7F1046B3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60BC3B0-5B24-8240-148B-9E3440BF73B4}"/>
              </a:ext>
            </a:extLst>
          </p:cNvPr>
          <p:cNvSpPr>
            <a:spLocks noGrp="1"/>
          </p:cNvSpPr>
          <p:nvPr>
            <p:ph type="sldNum" sz="quarter" idx="5"/>
          </p:nvPr>
        </p:nvSpPr>
        <p:spPr/>
        <p:txBody>
          <a:bodyPr/>
          <a:lstStyle/>
          <a:p>
            <a:fld id="{476C188E-02F8-4725-8361-ADEC5C328F80}" type="slidenum">
              <a:rPr lang="zh-CN" altLang="en-US" smtClean="0"/>
              <a:t>22</a:t>
            </a:fld>
            <a:endParaRPr lang="zh-CN" altLang="en-US"/>
          </a:p>
        </p:txBody>
      </p:sp>
    </p:spTree>
    <p:extLst>
      <p:ext uri="{BB962C8B-B14F-4D97-AF65-F5344CB8AC3E}">
        <p14:creationId xmlns:p14="http://schemas.microsoft.com/office/powerpoint/2010/main" val="3678483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46D9F-7A26-F5D9-4702-3D5252BBED0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B5568C6-F14A-19C7-C90A-C51F2BF27F6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C8B080-0B86-CE1D-3C71-1919A44E381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DF9947D-717B-90D3-AA98-4FB99692DD7F}"/>
              </a:ext>
            </a:extLst>
          </p:cNvPr>
          <p:cNvSpPr>
            <a:spLocks noGrp="1"/>
          </p:cNvSpPr>
          <p:nvPr>
            <p:ph type="sldNum" sz="quarter" idx="5"/>
          </p:nvPr>
        </p:nvSpPr>
        <p:spPr/>
        <p:txBody>
          <a:bodyPr/>
          <a:lstStyle/>
          <a:p>
            <a:fld id="{476C188E-02F8-4725-8361-ADEC5C328F80}" type="slidenum">
              <a:rPr lang="zh-CN" altLang="en-US" smtClean="0"/>
              <a:t>23</a:t>
            </a:fld>
            <a:endParaRPr lang="zh-CN" altLang="en-US"/>
          </a:p>
        </p:txBody>
      </p:sp>
    </p:spTree>
    <p:extLst>
      <p:ext uri="{BB962C8B-B14F-4D97-AF65-F5344CB8AC3E}">
        <p14:creationId xmlns:p14="http://schemas.microsoft.com/office/powerpoint/2010/main" val="3196725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F08935-3BD3-BF4A-21A7-83BCAE83374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8E6882D-EB2A-F103-9C07-13631E5ABE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5F19BFE-2940-BEE3-1C42-C39F102FA5AA}"/>
              </a:ext>
            </a:extLst>
          </p:cNvPr>
          <p:cNvSpPr>
            <a:spLocks noGrp="1"/>
          </p:cNvSpPr>
          <p:nvPr>
            <p:ph type="dt" sz="half" idx="10"/>
          </p:nvPr>
        </p:nvSpPr>
        <p:spPr/>
        <p:txBody>
          <a:bodyPr/>
          <a:lstStyle/>
          <a:p>
            <a:fld id="{0D121C38-DC67-40B6-916F-9E6198090CA5}" type="datetimeFigureOut">
              <a:rPr lang="zh-CN" altLang="en-US" smtClean="0"/>
              <a:t>2025/1/26</a:t>
            </a:fld>
            <a:endParaRPr lang="zh-CN" altLang="en-US"/>
          </a:p>
        </p:txBody>
      </p:sp>
      <p:sp>
        <p:nvSpPr>
          <p:cNvPr id="5" name="页脚占位符 4">
            <a:extLst>
              <a:ext uri="{FF2B5EF4-FFF2-40B4-BE49-F238E27FC236}">
                <a16:creationId xmlns:a16="http://schemas.microsoft.com/office/drawing/2014/main" id="{38F12EC8-DDF9-788B-1CF2-7072F88378B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24527BA-FA24-E3E6-7CEE-A26D91A268E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861144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30D8B-444A-9C09-7C38-DD9B6D4992B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CEE0B3-35BB-605E-3191-632CA7F21E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1EC56EB-91BB-EB0C-99C5-699181518DCB}"/>
              </a:ext>
            </a:extLst>
          </p:cNvPr>
          <p:cNvSpPr>
            <a:spLocks noGrp="1"/>
          </p:cNvSpPr>
          <p:nvPr>
            <p:ph type="dt" sz="half" idx="10"/>
          </p:nvPr>
        </p:nvSpPr>
        <p:spPr/>
        <p:txBody>
          <a:bodyPr/>
          <a:lstStyle/>
          <a:p>
            <a:fld id="{0D121C38-DC67-40B6-916F-9E6198090CA5}" type="datetimeFigureOut">
              <a:rPr lang="zh-CN" altLang="en-US" smtClean="0"/>
              <a:t>2025/1/26</a:t>
            </a:fld>
            <a:endParaRPr lang="zh-CN" altLang="en-US"/>
          </a:p>
        </p:txBody>
      </p:sp>
      <p:sp>
        <p:nvSpPr>
          <p:cNvPr id="5" name="页脚占位符 4">
            <a:extLst>
              <a:ext uri="{FF2B5EF4-FFF2-40B4-BE49-F238E27FC236}">
                <a16:creationId xmlns:a16="http://schemas.microsoft.com/office/drawing/2014/main" id="{D60CB71E-2504-C869-24B4-9A9BF1CFB2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5915E62-90A7-3A9E-E0A3-28504C81B5FF}"/>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043840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588922D-595A-3522-E72B-7889EDFEE50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DB93CEE-831A-8FF2-2EA3-B0237622E61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097847F-3547-8416-7CFC-59536AB0C0C3}"/>
              </a:ext>
            </a:extLst>
          </p:cNvPr>
          <p:cNvSpPr>
            <a:spLocks noGrp="1"/>
          </p:cNvSpPr>
          <p:nvPr>
            <p:ph type="dt" sz="half" idx="10"/>
          </p:nvPr>
        </p:nvSpPr>
        <p:spPr/>
        <p:txBody>
          <a:bodyPr/>
          <a:lstStyle/>
          <a:p>
            <a:fld id="{0D121C38-DC67-40B6-916F-9E6198090CA5}" type="datetimeFigureOut">
              <a:rPr lang="zh-CN" altLang="en-US" smtClean="0"/>
              <a:t>2025/1/26</a:t>
            </a:fld>
            <a:endParaRPr lang="zh-CN" altLang="en-US"/>
          </a:p>
        </p:txBody>
      </p:sp>
      <p:sp>
        <p:nvSpPr>
          <p:cNvPr id="5" name="页脚占位符 4">
            <a:extLst>
              <a:ext uri="{FF2B5EF4-FFF2-40B4-BE49-F238E27FC236}">
                <a16:creationId xmlns:a16="http://schemas.microsoft.com/office/drawing/2014/main" id="{58A46D2A-565F-288D-6C06-BE0A82C1813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C224889-798C-DDCD-EF96-74D0DD6F0A8A}"/>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193887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7C55B7-B082-9CCD-339E-94E31C3A78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1944AE9-F93A-48B2-D03C-A87D263496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96189-132E-828A-7430-078F68C8A8F8}"/>
              </a:ext>
            </a:extLst>
          </p:cNvPr>
          <p:cNvSpPr>
            <a:spLocks noGrp="1"/>
          </p:cNvSpPr>
          <p:nvPr>
            <p:ph type="dt" sz="half" idx="10"/>
          </p:nvPr>
        </p:nvSpPr>
        <p:spPr/>
        <p:txBody>
          <a:bodyPr/>
          <a:lstStyle/>
          <a:p>
            <a:fld id="{0D121C38-DC67-40B6-916F-9E6198090CA5}" type="datetimeFigureOut">
              <a:rPr lang="zh-CN" altLang="en-US" smtClean="0"/>
              <a:t>2025/1/26</a:t>
            </a:fld>
            <a:endParaRPr lang="zh-CN" altLang="en-US"/>
          </a:p>
        </p:txBody>
      </p:sp>
      <p:sp>
        <p:nvSpPr>
          <p:cNvPr id="5" name="页脚占位符 4">
            <a:extLst>
              <a:ext uri="{FF2B5EF4-FFF2-40B4-BE49-F238E27FC236}">
                <a16:creationId xmlns:a16="http://schemas.microsoft.com/office/drawing/2014/main" id="{C7F07789-52DB-2A61-3538-E3B9792DB7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DBB46B1-8569-6B2B-BA3B-41DCC3FE1165}"/>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01042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55352-54C9-E927-578E-9E2AC8823CA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E5D0DE5-2350-B3A9-9425-614454BF103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8F359FC-275C-F133-51D5-D496C23C0949}"/>
              </a:ext>
            </a:extLst>
          </p:cNvPr>
          <p:cNvSpPr>
            <a:spLocks noGrp="1"/>
          </p:cNvSpPr>
          <p:nvPr>
            <p:ph type="dt" sz="half" idx="10"/>
          </p:nvPr>
        </p:nvSpPr>
        <p:spPr/>
        <p:txBody>
          <a:bodyPr/>
          <a:lstStyle/>
          <a:p>
            <a:fld id="{0D121C38-DC67-40B6-916F-9E6198090CA5}" type="datetimeFigureOut">
              <a:rPr lang="zh-CN" altLang="en-US" smtClean="0"/>
              <a:t>2025/1/26</a:t>
            </a:fld>
            <a:endParaRPr lang="zh-CN" altLang="en-US"/>
          </a:p>
        </p:txBody>
      </p:sp>
      <p:sp>
        <p:nvSpPr>
          <p:cNvPr id="5" name="页脚占位符 4">
            <a:extLst>
              <a:ext uri="{FF2B5EF4-FFF2-40B4-BE49-F238E27FC236}">
                <a16:creationId xmlns:a16="http://schemas.microsoft.com/office/drawing/2014/main" id="{9F2119B3-5C4F-353E-0989-3827CAA85D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F8B71B3-CD98-5F45-8FFB-741FDED29E64}"/>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60743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3E6DCE-E8A3-299E-983C-04F697AC9C1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643D37-F151-D37D-448A-1C8471C4D3A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C508431-1BC0-0ACC-60E1-E1DD8E8A10F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0701D82-9193-A998-A195-63E205410725}"/>
              </a:ext>
            </a:extLst>
          </p:cNvPr>
          <p:cNvSpPr>
            <a:spLocks noGrp="1"/>
          </p:cNvSpPr>
          <p:nvPr>
            <p:ph type="dt" sz="half" idx="10"/>
          </p:nvPr>
        </p:nvSpPr>
        <p:spPr/>
        <p:txBody>
          <a:bodyPr/>
          <a:lstStyle/>
          <a:p>
            <a:fld id="{0D121C38-DC67-40B6-916F-9E6198090CA5}" type="datetimeFigureOut">
              <a:rPr lang="zh-CN" altLang="en-US" smtClean="0"/>
              <a:t>2025/1/26</a:t>
            </a:fld>
            <a:endParaRPr lang="zh-CN" altLang="en-US"/>
          </a:p>
        </p:txBody>
      </p:sp>
      <p:sp>
        <p:nvSpPr>
          <p:cNvPr id="6" name="页脚占位符 5">
            <a:extLst>
              <a:ext uri="{FF2B5EF4-FFF2-40B4-BE49-F238E27FC236}">
                <a16:creationId xmlns:a16="http://schemas.microsoft.com/office/drawing/2014/main" id="{BB2EEB8B-1679-71C9-B97D-44C5164ED0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D7BA2A-893D-62D4-EEC4-DB1FFCA640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23192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802CBE-A4E5-6AEC-BAA7-2DF43A4FDA2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6013C7-524D-F98C-68B5-38BCF842E8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1C9D27F-DE2F-6484-90C5-9EB2C647DD3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CEC186-2A71-A424-B2E8-0E68A3426B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C76EFF-CC39-8F13-3FE8-F74B1F93221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BF227FB-B2CD-6892-89DF-84460C68F993}"/>
              </a:ext>
            </a:extLst>
          </p:cNvPr>
          <p:cNvSpPr>
            <a:spLocks noGrp="1"/>
          </p:cNvSpPr>
          <p:nvPr>
            <p:ph type="dt" sz="half" idx="10"/>
          </p:nvPr>
        </p:nvSpPr>
        <p:spPr/>
        <p:txBody>
          <a:bodyPr/>
          <a:lstStyle/>
          <a:p>
            <a:fld id="{0D121C38-DC67-40B6-916F-9E6198090CA5}" type="datetimeFigureOut">
              <a:rPr lang="zh-CN" altLang="en-US" smtClean="0"/>
              <a:t>2025/1/26</a:t>
            </a:fld>
            <a:endParaRPr lang="zh-CN" altLang="en-US"/>
          </a:p>
        </p:txBody>
      </p:sp>
      <p:sp>
        <p:nvSpPr>
          <p:cNvPr id="8" name="页脚占位符 7">
            <a:extLst>
              <a:ext uri="{FF2B5EF4-FFF2-40B4-BE49-F238E27FC236}">
                <a16:creationId xmlns:a16="http://schemas.microsoft.com/office/drawing/2014/main" id="{A7EE62A8-DED8-896D-2BDC-0584CA6BC60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7A33D5D-6150-B959-2606-CEA1E9148FA7}"/>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37049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022B0F-9EE0-192F-72C8-326CA5A0941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E02BCD7-C9AA-BFC6-5E36-0B83EDE7504C}"/>
              </a:ext>
            </a:extLst>
          </p:cNvPr>
          <p:cNvSpPr>
            <a:spLocks noGrp="1"/>
          </p:cNvSpPr>
          <p:nvPr>
            <p:ph type="dt" sz="half" idx="10"/>
          </p:nvPr>
        </p:nvSpPr>
        <p:spPr/>
        <p:txBody>
          <a:bodyPr/>
          <a:lstStyle/>
          <a:p>
            <a:fld id="{0D121C38-DC67-40B6-916F-9E6198090CA5}" type="datetimeFigureOut">
              <a:rPr lang="zh-CN" altLang="en-US" smtClean="0"/>
              <a:t>2025/1/26</a:t>
            </a:fld>
            <a:endParaRPr lang="zh-CN" altLang="en-US"/>
          </a:p>
        </p:txBody>
      </p:sp>
      <p:sp>
        <p:nvSpPr>
          <p:cNvPr id="4" name="页脚占位符 3">
            <a:extLst>
              <a:ext uri="{FF2B5EF4-FFF2-40B4-BE49-F238E27FC236}">
                <a16:creationId xmlns:a16="http://schemas.microsoft.com/office/drawing/2014/main" id="{208B3807-831A-A6FC-E5B1-76A83BC7EE7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671A0B1-3492-FA5D-D38E-52E8F463BDD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80510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1A6F7DE-6791-AD13-2DBD-68C7E7278BE4}"/>
              </a:ext>
            </a:extLst>
          </p:cNvPr>
          <p:cNvSpPr>
            <a:spLocks noGrp="1"/>
          </p:cNvSpPr>
          <p:nvPr>
            <p:ph type="dt" sz="half" idx="10"/>
          </p:nvPr>
        </p:nvSpPr>
        <p:spPr/>
        <p:txBody>
          <a:bodyPr/>
          <a:lstStyle/>
          <a:p>
            <a:fld id="{0D121C38-DC67-40B6-916F-9E6198090CA5}" type="datetimeFigureOut">
              <a:rPr lang="zh-CN" altLang="en-US" smtClean="0"/>
              <a:t>2025/1/26</a:t>
            </a:fld>
            <a:endParaRPr lang="zh-CN" altLang="en-US"/>
          </a:p>
        </p:txBody>
      </p:sp>
      <p:sp>
        <p:nvSpPr>
          <p:cNvPr id="3" name="页脚占位符 2">
            <a:extLst>
              <a:ext uri="{FF2B5EF4-FFF2-40B4-BE49-F238E27FC236}">
                <a16:creationId xmlns:a16="http://schemas.microsoft.com/office/drawing/2014/main" id="{D7171D98-B318-85A1-FE92-4D69DEF68FE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54BBEF2-A493-9AC7-9276-25F190CD2D68}"/>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606737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D06AE2-9778-5C0A-7083-E6FF4867E0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FA16936-9A74-CFA6-4755-75328DD085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09CAF7-08C5-95DE-7A2D-485A83E6EA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3277CA5-E880-B716-ED26-90A70AFB2BF5}"/>
              </a:ext>
            </a:extLst>
          </p:cNvPr>
          <p:cNvSpPr>
            <a:spLocks noGrp="1"/>
          </p:cNvSpPr>
          <p:nvPr>
            <p:ph type="dt" sz="half" idx="10"/>
          </p:nvPr>
        </p:nvSpPr>
        <p:spPr/>
        <p:txBody>
          <a:bodyPr/>
          <a:lstStyle/>
          <a:p>
            <a:fld id="{0D121C38-DC67-40B6-916F-9E6198090CA5}" type="datetimeFigureOut">
              <a:rPr lang="zh-CN" altLang="en-US" smtClean="0"/>
              <a:t>2025/1/26</a:t>
            </a:fld>
            <a:endParaRPr lang="zh-CN" altLang="en-US"/>
          </a:p>
        </p:txBody>
      </p:sp>
      <p:sp>
        <p:nvSpPr>
          <p:cNvPr id="6" name="页脚占位符 5">
            <a:extLst>
              <a:ext uri="{FF2B5EF4-FFF2-40B4-BE49-F238E27FC236}">
                <a16:creationId xmlns:a16="http://schemas.microsoft.com/office/drawing/2014/main" id="{90E0AB2A-A2C8-AC72-5F77-D27DCAFE9F5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9B489A3-040B-51FE-2B48-BBBAF732E8B3}"/>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486939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9E5FEC-BA02-91ED-EBDB-6986946A58C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5EC6F49-D5FB-BE93-F6D0-37DC8235DD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D1968F2-994A-9D71-B4A0-EED73FCE53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1CF25D-0919-0674-20E0-A9A3D533BE13}"/>
              </a:ext>
            </a:extLst>
          </p:cNvPr>
          <p:cNvSpPr>
            <a:spLocks noGrp="1"/>
          </p:cNvSpPr>
          <p:nvPr>
            <p:ph type="dt" sz="half" idx="10"/>
          </p:nvPr>
        </p:nvSpPr>
        <p:spPr/>
        <p:txBody>
          <a:bodyPr/>
          <a:lstStyle/>
          <a:p>
            <a:fld id="{0D121C38-DC67-40B6-916F-9E6198090CA5}" type="datetimeFigureOut">
              <a:rPr lang="zh-CN" altLang="en-US" smtClean="0"/>
              <a:t>2025/1/26</a:t>
            </a:fld>
            <a:endParaRPr lang="zh-CN" altLang="en-US"/>
          </a:p>
        </p:txBody>
      </p:sp>
      <p:sp>
        <p:nvSpPr>
          <p:cNvPr id="6" name="页脚占位符 5">
            <a:extLst>
              <a:ext uri="{FF2B5EF4-FFF2-40B4-BE49-F238E27FC236}">
                <a16:creationId xmlns:a16="http://schemas.microsoft.com/office/drawing/2014/main" id="{7AE71F7A-04E4-CDE0-F693-05B76584AC7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2DF86B7-70EB-718D-C2F9-9E6B965FD4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99220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60FB0F2-27C9-1D93-6BB5-28FFC1004F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2E23177-3366-A1EB-7F3F-5536D7B7B8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3346F3-3125-3795-1967-060D346B19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D121C38-DC67-40B6-916F-9E6198090CA5}" type="datetimeFigureOut">
              <a:rPr lang="zh-CN" altLang="en-US" smtClean="0"/>
              <a:t>2025/1/26</a:t>
            </a:fld>
            <a:endParaRPr lang="zh-CN" altLang="en-US"/>
          </a:p>
        </p:txBody>
      </p:sp>
      <p:sp>
        <p:nvSpPr>
          <p:cNvPr id="5" name="页脚占位符 4">
            <a:extLst>
              <a:ext uri="{FF2B5EF4-FFF2-40B4-BE49-F238E27FC236}">
                <a16:creationId xmlns:a16="http://schemas.microsoft.com/office/drawing/2014/main" id="{46CF785D-BF33-8BFF-E7C5-FEEF0FE7B4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5D7C6CCD-7991-DEF1-20D0-B5D3FA7619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129560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48.png"/><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9.png"/><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7.png"/><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6.png"/><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8.xml.rels><?xml version="1.0" encoding="UTF-8" standalone="yes"?>
<Relationships xmlns="http://schemas.openxmlformats.org/package/2006/relationships"><Relationship Id="rId7"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43.png"/></Relationships>
</file>

<file path=ppt/slides/_rels/slide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1E40D7C5-CC16-DC91-ECF2-7E6306AAA81B}"/>
              </a:ext>
            </a:extLst>
          </p:cNvPr>
          <p:cNvGrpSpPr/>
          <p:nvPr/>
        </p:nvGrpSpPr>
        <p:grpSpPr>
          <a:xfrm>
            <a:off x="8622016" y="0"/>
            <a:ext cx="3569984" cy="731502"/>
            <a:chOff x="12360099" y="93748"/>
            <a:chExt cx="11813516" cy="1414012"/>
          </a:xfrm>
        </p:grpSpPr>
        <p:sp>
          <p:nvSpPr>
            <p:cNvPr id="5" name="AutoShape 47">
              <a:extLst>
                <a:ext uri="{FF2B5EF4-FFF2-40B4-BE49-F238E27FC236}">
                  <a16:creationId xmlns:a16="http://schemas.microsoft.com/office/drawing/2014/main" id="{C978A0D1-6E46-17C5-C0F9-304C1860DD8F}"/>
                </a:ext>
              </a:extLst>
            </p:cNvPr>
            <p:cNvSpPr>
              <a:spLocks noChangeArrowheads="1"/>
            </p:cNvSpPr>
            <p:nvPr/>
          </p:nvSpPr>
          <p:spPr bwMode="auto">
            <a:xfrm>
              <a:off x="17918191" y="99149"/>
              <a:ext cx="6255424" cy="1297530"/>
            </a:xfrm>
            <a:prstGeom prst="parallelogram">
              <a:avLst>
                <a:gd name="adj" fmla="val 51874"/>
              </a:avLst>
            </a:prstGeom>
            <a:solidFill>
              <a:srgbClr val="70AD47"/>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6" name="Text Box 49">
              <a:extLst>
                <a:ext uri="{FF2B5EF4-FFF2-40B4-BE49-F238E27FC236}">
                  <a16:creationId xmlns:a16="http://schemas.microsoft.com/office/drawing/2014/main" id="{3DE0E1D0-5633-64C1-9E3E-5438602A8921}"/>
                </a:ext>
              </a:extLst>
            </p:cNvPr>
            <p:cNvSpPr txBox="1">
              <a:spLocks noChangeArrowheads="1"/>
            </p:cNvSpPr>
            <p:nvPr/>
          </p:nvSpPr>
          <p:spPr bwMode="auto">
            <a:xfrm>
              <a:off x="20441292" y="374837"/>
              <a:ext cx="3460819" cy="1022640"/>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Hiroshima</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University</a:t>
              </a: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7" name="AutoShape 47">
              <a:extLst>
                <a:ext uri="{FF2B5EF4-FFF2-40B4-BE49-F238E27FC236}">
                  <a16:creationId xmlns:a16="http://schemas.microsoft.com/office/drawing/2014/main" id="{6F483726-81F1-8716-257A-3A88A39A1C50}"/>
                </a:ext>
              </a:extLst>
            </p:cNvPr>
            <p:cNvSpPr>
              <a:spLocks noChangeArrowheads="1"/>
            </p:cNvSpPr>
            <p:nvPr/>
          </p:nvSpPr>
          <p:spPr bwMode="auto">
            <a:xfrm>
              <a:off x="12360099" y="93748"/>
              <a:ext cx="6745286" cy="1302931"/>
            </a:xfrm>
            <a:prstGeom prst="parallelogram">
              <a:avLst>
                <a:gd name="adj" fmla="val 51874"/>
              </a:avLst>
            </a:prstGeom>
            <a:solidFill>
              <a:srgbClr val="00B0F0"/>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8" name="Text Box 48">
              <a:extLst>
                <a:ext uri="{FF2B5EF4-FFF2-40B4-BE49-F238E27FC236}">
                  <a16:creationId xmlns:a16="http://schemas.microsoft.com/office/drawing/2014/main" id="{0310407E-5614-D816-6CF1-8B3684955823}"/>
                </a:ext>
              </a:extLst>
            </p:cNvPr>
            <p:cNvSpPr txBox="1">
              <a:spLocks noChangeArrowheads="1"/>
            </p:cNvSpPr>
            <p:nvPr/>
          </p:nvSpPr>
          <p:spPr bwMode="auto">
            <a:xfrm>
              <a:off x="12904622" y="161628"/>
              <a:ext cx="2008353" cy="1346132"/>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4400" b="1" i="0" u="none" strike="noStrike" cap="none" normalizeH="0" baseline="0" dirty="0">
                  <a:ln>
                    <a:noFill/>
                  </a:ln>
                  <a:solidFill>
                    <a:srgbClr val="FFFFFF"/>
                  </a:solidFill>
                  <a:effectLst/>
                  <a:latin typeface="Bernard MT Condensed" panose="02050806060905020404" pitchFamily="18" charset="0"/>
                  <a:ea typeface="UD デジタル 教科書体 N-B" panose="02020700000000000000" pitchFamily="17" charset="-128"/>
                </a:rPr>
                <a:t>CS</a:t>
              </a:r>
              <a:endParaRPr kumimoji="0" lang="ja-JP" altLang="ja-JP" sz="700" b="1" i="0" u="none" strike="noStrike" cap="none" normalizeH="0" baseline="0" dirty="0">
                <a:ln>
                  <a:noFill/>
                </a:ln>
                <a:solidFill>
                  <a:schemeClr val="tx1"/>
                </a:solidFill>
                <a:effectLst/>
                <a:latin typeface="Bernard MT Condensed" panose="02050806060905020404" pitchFamily="18" charset="0"/>
                <a:ea typeface="UD デジタル 教科書体 N-B" panose="02020700000000000000" pitchFamily="17" charset="-128"/>
              </a:endParaRPr>
            </a:p>
          </p:txBody>
        </p:sp>
        <p:sp>
          <p:nvSpPr>
            <p:cNvPr id="9" name="Text Box 49">
              <a:extLst>
                <a:ext uri="{FF2B5EF4-FFF2-40B4-BE49-F238E27FC236}">
                  <a16:creationId xmlns:a16="http://schemas.microsoft.com/office/drawing/2014/main" id="{7C890BB7-686E-559C-A9D8-5729ECC12E2D}"/>
                </a:ext>
              </a:extLst>
            </p:cNvPr>
            <p:cNvSpPr txBox="1">
              <a:spLocks noChangeArrowheads="1"/>
            </p:cNvSpPr>
            <p:nvPr/>
          </p:nvSpPr>
          <p:spPr bwMode="auto">
            <a:xfrm>
              <a:off x="14601826" y="337298"/>
              <a:ext cx="4031014" cy="1060177"/>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Computer</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System</a:t>
              </a:r>
              <a:r>
                <a:rPr lang="ja-JP" altLang="en-US" sz="1400">
                  <a:solidFill>
                    <a:srgbClr val="FFFFFF"/>
                  </a:solidFill>
                  <a:latin typeface="Arial" panose="020B0604020202020204" pitchFamily="34" charset="0"/>
                  <a:ea typeface="ＭＳ 明朝" panose="02020609040205080304" pitchFamily="17" charset="-128"/>
                </a:rPr>
                <a:t> </a:t>
              </a:r>
              <a:r>
                <a:rPr lang="en-US" altLang="ja-JP" sz="1400">
                  <a:solidFill>
                    <a:srgbClr val="FFFFFF"/>
                  </a:solidFill>
                  <a:latin typeface="Arial" panose="020B0604020202020204" pitchFamily="34" charset="0"/>
                  <a:ea typeface="ＭＳ 明朝" panose="02020609040205080304" pitchFamily="17" charset="-128"/>
                </a:rPr>
                <a:t>Lab.</a:t>
              </a:r>
              <a:endParaRPr kumimoji="0" lang="ja-JP" altLang="ja-JP" sz="600" b="0" i="0" u="none" strike="noStrike" cap="none" normalizeH="0" baseline="0">
                <a:ln>
                  <a:noFill/>
                </a:ln>
                <a:solidFill>
                  <a:schemeClr val="tx1"/>
                </a:solidFill>
                <a:effectLst/>
                <a:latin typeface="Arial" panose="020B0604020202020204" pitchFamily="34" charset="0"/>
              </a:endParaRPr>
            </a:p>
          </p:txBody>
        </p:sp>
        <p:pic>
          <p:nvPicPr>
            <p:cNvPr id="10" name="図 9">
              <a:extLst>
                <a:ext uri="{FF2B5EF4-FFF2-40B4-BE49-F238E27FC236}">
                  <a16:creationId xmlns:a16="http://schemas.microsoft.com/office/drawing/2014/main" id="{B4C2F38F-5052-D1C7-533E-927C640CDA00}"/>
                </a:ext>
              </a:extLst>
            </p:cNvPr>
            <p:cNvPicPr>
              <a:picLocks/>
            </p:cNvPicPr>
            <p:nvPr/>
          </p:nvPicPr>
          <p:blipFill>
            <a:blip r:embed="rId2" cstate="hqprint">
              <a:extLst>
                <a:ext uri="{28A0092B-C50C-407E-A947-70E740481C1C}">
                  <a14:useLocalDpi xmlns:a14="http://schemas.microsoft.com/office/drawing/2010/main" val="0"/>
                </a:ext>
              </a:extLst>
            </a:blip>
            <a:stretch>
              <a:fillRect/>
            </a:stretch>
          </p:blipFill>
          <p:spPr>
            <a:xfrm>
              <a:off x="18632840" y="268832"/>
              <a:ext cx="1784461" cy="969329"/>
            </a:xfrm>
            <a:prstGeom prst="rect">
              <a:avLst/>
            </a:prstGeom>
          </p:spPr>
        </p:pic>
      </p:grpSp>
      <p:sp>
        <p:nvSpPr>
          <p:cNvPr id="16" name="文本框 15">
            <a:extLst>
              <a:ext uri="{FF2B5EF4-FFF2-40B4-BE49-F238E27FC236}">
                <a16:creationId xmlns:a16="http://schemas.microsoft.com/office/drawing/2014/main" id="{DAA8886E-41E5-2A0D-A633-0554F2061799}"/>
              </a:ext>
            </a:extLst>
          </p:cNvPr>
          <p:cNvSpPr txBox="1"/>
          <p:nvPr/>
        </p:nvSpPr>
        <p:spPr>
          <a:xfrm>
            <a:off x="2155963" y="1950503"/>
            <a:ext cx="7880073" cy="3662541"/>
          </a:xfrm>
          <a:prstGeom prst="rect">
            <a:avLst/>
          </a:prstGeom>
          <a:noFill/>
        </p:spPr>
        <p:txBody>
          <a:bodyPr wrap="square">
            <a:spAutoFit/>
          </a:bodyPr>
          <a:lstStyle/>
          <a:p>
            <a:pPr algn="ctr"/>
            <a:r>
              <a:rPr lang="en-US" altLang="ja-JP" sz="3200" b="0" i="0" dirty="0">
                <a:solidFill>
                  <a:srgbClr val="000000"/>
                </a:solidFill>
                <a:effectLst/>
                <a:highlight>
                  <a:srgbClr val="FFFFFF"/>
                </a:highlight>
                <a:latin typeface="Microsoft YaHei" panose="020B0503020204020204" pitchFamily="34" charset="-122"/>
                <a:ea typeface="Microsoft YaHei" panose="020B0503020204020204" pitchFamily="34" charset="-122"/>
              </a:rPr>
              <a:t>TSP</a:t>
            </a:r>
            <a:r>
              <a:rPr lang="ja-JP" altLang="en-US" sz="3200" b="0" i="0" dirty="0">
                <a:solidFill>
                  <a:srgbClr val="000000"/>
                </a:solidFill>
                <a:effectLst/>
                <a:highlight>
                  <a:srgbClr val="FFFFFF"/>
                </a:highlight>
                <a:latin typeface="Microsoft YaHei" panose="020B0503020204020204" pitchFamily="34" charset="-122"/>
                <a:ea typeface="Microsoft YaHei" panose="020B0503020204020204" pitchFamily="34" charset="-122"/>
              </a:rPr>
              <a:t>問題の</a:t>
            </a:r>
            <a:r>
              <a:rPr lang="en-US" altLang="ja-JP" sz="3200" b="0" i="0" dirty="0">
                <a:solidFill>
                  <a:srgbClr val="000000"/>
                </a:solidFill>
                <a:effectLst/>
                <a:highlight>
                  <a:srgbClr val="FFFFFF"/>
                </a:highlight>
                <a:latin typeface="Microsoft YaHei" panose="020B0503020204020204" pitchFamily="34" charset="-122"/>
                <a:ea typeface="Microsoft YaHei" panose="020B0503020204020204" pitchFamily="34" charset="-122"/>
              </a:rPr>
              <a:t>QUBO</a:t>
            </a:r>
            <a:r>
              <a:rPr lang="ja-JP" altLang="en-US" sz="3200" b="0" i="0" dirty="0">
                <a:solidFill>
                  <a:srgbClr val="000000"/>
                </a:solidFill>
                <a:effectLst/>
                <a:highlight>
                  <a:srgbClr val="FFFFFF"/>
                </a:highlight>
                <a:latin typeface="Microsoft YaHei" panose="020B0503020204020204" pitchFamily="34" charset="-122"/>
                <a:ea typeface="Microsoft YaHei" panose="020B0503020204020204" pitchFamily="34" charset="-122"/>
              </a:rPr>
              <a:t>モデルに関する</a:t>
            </a:r>
            <a:endParaRPr lang="en-US" altLang="ja-JP" sz="32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r>
              <a:rPr lang="ja-JP" altLang="en-US" sz="3200" b="0" i="0" dirty="0">
                <a:solidFill>
                  <a:srgbClr val="000000"/>
                </a:solidFill>
                <a:effectLst/>
                <a:highlight>
                  <a:srgbClr val="FFFFFF"/>
                </a:highlight>
                <a:latin typeface="Microsoft YaHei" panose="020B0503020204020204" pitchFamily="34" charset="-122"/>
                <a:ea typeface="Microsoft YaHei" panose="020B0503020204020204" pitchFamily="34" charset="-122"/>
              </a:rPr>
              <a:t>二次項の削減方法</a:t>
            </a:r>
            <a:endParaRPr lang="en-US" altLang="ja-JP" sz="32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endParaRPr lang="en-US" altLang="zh-CN" sz="24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endParaRPr lang="en-US" altLang="zh-CN" sz="24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r>
              <a:rPr lang="ja-JP" altLang="en-US" sz="2400" b="1" dirty="0"/>
              <a:t>コンピューターシステム研究室</a:t>
            </a:r>
            <a:endParaRPr lang="zh-CN" altLang="en-US" sz="2400" b="1" dirty="0"/>
          </a:p>
          <a:p>
            <a:pPr algn="ctr"/>
            <a:endParaRPr lang="en-US" altLang="zh-CN" sz="24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endParaRPr lang="en-US" altLang="zh-CN" sz="24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r>
              <a:rPr lang="en-US" altLang="zh-CN" sz="2400" dirty="0">
                <a:solidFill>
                  <a:srgbClr val="000000"/>
                </a:solidFill>
                <a:highlight>
                  <a:srgbClr val="FFFFFF"/>
                </a:highlight>
                <a:latin typeface="Microsoft YaHei" panose="020B0503020204020204" pitchFamily="34" charset="-122"/>
                <a:ea typeface="Microsoft YaHei" panose="020B0503020204020204" pitchFamily="34" charset="-122"/>
              </a:rPr>
              <a:t>M230641</a:t>
            </a:r>
          </a:p>
          <a:p>
            <a:pPr algn="ctr"/>
            <a:r>
              <a:rPr lang="ja-JP" altLang="en-US" sz="2400" dirty="0">
                <a:solidFill>
                  <a:srgbClr val="000000"/>
                </a:solidFill>
                <a:highlight>
                  <a:srgbClr val="FFFFFF"/>
                </a:highlight>
                <a:latin typeface="Microsoft YaHei" panose="020B0503020204020204" pitchFamily="34" charset="-122"/>
                <a:ea typeface="Microsoft YaHei" panose="020B0503020204020204" pitchFamily="34" charset="-122"/>
              </a:rPr>
              <a:t>劉　崇玖</a:t>
            </a:r>
            <a:endParaRPr lang="zh-CN" altLang="en-US" sz="2400" dirty="0">
              <a:solidFill>
                <a:srgbClr val="000000"/>
              </a:solidFill>
              <a:highlight>
                <a:srgbClr val="FFFFFF"/>
              </a:highligh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30505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58988" cy="584775"/>
          </a:xfrm>
          <a:prstGeom prst="rect">
            <a:avLst/>
          </a:prstGeom>
          <a:noFill/>
        </p:spPr>
        <p:txBody>
          <a:bodyPr wrap="none" rtlCol="0">
            <a:spAutoFit/>
          </a:bodyPr>
          <a:lstStyle/>
          <a:p>
            <a:r>
              <a:rPr lang="ja-JP" altLang="en-US" sz="3200" b="1" dirty="0"/>
              <a:t>提案手法</a:t>
            </a:r>
            <a:r>
              <a:rPr lang="en-US" altLang="ja-JP" sz="3200" b="1" dirty="0"/>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144682" y="1450233"/>
            <a:ext cx="4394152"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b="1" dirty="0">
                <a:solidFill>
                  <a:srgbClr val="FF0000"/>
                </a:solidFill>
              </a:rPr>
              <a:t>ドロネー三角形分割</a:t>
            </a:r>
            <a:r>
              <a:rPr lang="ja-JP" altLang="en-US" dirty="0"/>
              <a:t>自身（</a:t>
            </a:r>
            <a:r>
              <a:rPr lang="en-US" altLang="ja-JP" dirty="0"/>
              <a:t>Delaunay</a:t>
            </a:r>
            <a:r>
              <a:rPr lang="ja-JP" altLang="en-US" dirty="0"/>
              <a:t>）</a:t>
            </a:r>
            <a:endParaRPr lang="en-US" altLang="ja-JP" dirty="0"/>
          </a:p>
        </p:txBody>
      </p:sp>
      <p:sp>
        <p:nvSpPr>
          <p:cNvPr id="248" name="文本框 247">
            <a:extLst>
              <a:ext uri="{FF2B5EF4-FFF2-40B4-BE49-F238E27FC236}">
                <a16:creationId xmlns:a16="http://schemas.microsoft.com/office/drawing/2014/main" id="{5DD1D2C6-327E-E158-ECED-4946EDC0B4C5}"/>
              </a:ext>
            </a:extLst>
          </p:cNvPr>
          <p:cNvSpPr txBox="1"/>
          <p:nvPr/>
        </p:nvSpPr>
        <p:spPr>
          <a:xfrm>
            <a:off x="301086" y="6020089"/>
            <a:ext cx="4083169" cy="584775"/>
          </a:xfrm>
          <a:prstGeom prst="rect">
            <a:avLst/>
          </a:prstGeom>
          <a:noFill/>
        </p:spPr>
        <p:txBody>
          <a:bodyPr wrap="none" rtlCol="0">
            <a:spAutoFit/>
          </a:bodyPr>
          <a:lstStyle/>
          <a:p>
            <a:r>
              <a:rPr lang="ja-JP" altLang="en-US" sz="1600" dirty="0"/>
              <a:t>三角形分割図には最適巡回路が含まれない</a:t>
            </a:r>
            <a:endParaRPr lang="en-US" altLang="ja-JP" sz="1600" dirty="0"/>
          </a:p>
          <a:p>
            <a:r>
              <a:rPr lang="ja-JP" altLang="en-US" sz="1600" dirty="0"/>
              <a:t>インスタンスが多数ある</a:t>
            </a:r>
            <a:endParaRPr lang="en-US" altLang="ja-JP" sz="1600"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5792903" y="1280109"/>
            <a:ext cx="2967479" cy="646331"/>
          </a:xfrm>
          <a:prstGeom prst="rect">
            <a:avLst/>
          </a:prstGeom>
          <a:noFill/>
        </p:spPr>
        <p:txBody>
          <a:bodyPr wrap="none" rtlCol="0">
            <a:spAutoFit/>
          </a:bodyPr>
          <a:lstStyle/>
          <a:p>
            <a:r>
              <a:rPr lang="ja-JP" altLang="en-US" dirty="0"/>
              <a:t>例えば：</a:t>
            </a:r>
            <a:endParaRPr lang="en-US" altLang="ja-JP" dirty="0"/>
          </a:p>
          <a:p>
            <a:r>
              <a:rPr lang="ja-JP" altLang="en-US" dirty="0"/>
              <a:t>町</a:t>
            </a:r>
            <a:r>
              <a:rPr lang="en-US" altLang="ja-JP" dirty="0"/>
              <a:t>16</a:t>
            </a:r>
            <a:r>
              <a:rPr lang="ja-JP" altLang="en-US" dirty="0"/>
              <a:t>個あるインスタンス：</a:t>
            </a:r>
            <a:endParaRPr lang="zh-CN" altLang="en-US"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6872110" y="5720148"/>
            <a:ext cx="4339650" cy="646331"/>
          </a:xfrm>
          <a:prstGeom prst="rect">
            <a:avLst/>
          </a:prstGeom>
          <a:noFill/>
        </p:spPr>
        <p:txBody>
          <a:bodyPr wrap="none" rtlCol="0">
            <a:spAutoFit/>
          </a:bodyPr>
          <a:lstStyle/>
          <a:p>
            <a:r>
              <a:rPr lang="ja-JP" altLang="en-US" dirty="0"/>
              <a:t>最適巡回路が含まれるようにするために</a:t>
            </a:r>
            <a:endParaRPr lang="en-US" altLang="ja-JP" dirty="0"/>
          </a:p>
          <a:p>
            <a:r>
              <a:rPr lang="ja-JP" altLang="en-US" dirty="0"/>
              <a:t>それ以上拡張すべき</a:t>
            </a:r>
            <a:endParaRPr lang="zh-CN" altLang="en-US" dirty="0"/>
          </a:p>
        </p:txBody>
      </p:sp>
      <p:pic>
        <p:nvPicPr>
          <p:cNvPr id="8" name="图片 7" descr="图片包含 滑雪, 桌子, 挂, 覆盖&#10;&#10;描述已自动生成">
            <a:extLst>
              <a:ext uri="{FF2B5EF4-FFF2-40B4-BE49-F238E27FC236}">
                <a16:creationId xmlns:a16="http://schemas.microsoft.com/office/drawing/2014/main" id="{5FD280D8-BF1D-8907-207A-0F3DFF596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6417" y="2940509"/>
            <a:ext cx="3256830" cy="2442623"/>
          </a:xfrm>
          <a:prstGeom prst="rect">
            <a:avLst/>
          </a:prstGeom>
        </p:spPr>
      </p:pic>
      <p:sp>
        <p:nvSpPr>
          <p:cNvPr id="12" name="文本框 11">
            <a:extLst>
              <a:ext uri="{FF2B5EF4-FFF2-40B4-BE49-F238E27FC236}">
                <a16:creationId xmlns:a16="http://schemas.microsoft.com/office/drawing/2014/main" id="{04FEA380-B5E6-EEDA-F811-E193AA3B58E9}"/>
              </a:ext>
            </a:extLst>
          </p:cNvPr>
          <p:cNvSpPr txBox="1"/>
          <p:nvPr/>
        </p:nvSpPr>
        <p:spPr>
          <a:xfrm>
            <a:off x="5856447" y="2249654"/>
            <a:ext cx="2031325" cy="369332"/>
          </a:xfrm>
          <a:prstGeom prst="rect">
            <a:avLst/>
          </a:prstGeom>
          <a:noFill/>
        </p:spPr>
        <p:txBody>
          <a:bodyPr wrap="none" rtlCol="0">
            <a:spAutoFit/>
          </a:bodyPr>
          <a:lstStyle/>
          <a:p>
            <a:r>
              <a:rPr lang="ja-JP" altLang="en-US" b="1" dirty="0">
                <a:solidFill>
                  <a:srgbClr val="FF0000"/>
                </a:solidFill>
              </a:rPr>
              <a:t>ドロネー三角分割</a:t>
            </a:r>
            <a:endParaRPr lang="zh-CN" altLang="en-US" b="1" dirty="0">
              <a:solidFill>
                <a:srgbClr val="FF0000"/>
              </a:solidFill>
            </a:endParaRPr>
          </a:p>
        </p:txBody>
      </p:sp>
      <p:sp>
        <p:nvSpPr>
          <p:cNvPr id="13" name="文本框 12">
            <a:extLst>
              <a:ext uri="{FF2B5EF4-FFF2-40B4-BE49-F238E27FC236}">
                <a16:creationId xmlns:a16="http://schemas.microsoft.com/office/drawing/2014/main" id="{6C82B296-A95E-6B8A-B22E-1963BF142EEB}"/>
              </a:ext>
            </a:extLst>
          </p:cNvPr>
          <p:cNvSpPr txBox="1"/>
          <p:nvPr/>
        </p:nvSpPr>
        <p:spPr>
          <a:xfrm>
            <a:off x="9234833" y="2256985"/>
            <a:ext cx="1338828" cy="369332"/>
          </a:xfrm>
          <a:prstGeom prst="rect">
            <a:avLst/>
          </a:prstGeom>
          <a:noFill/>
        </p:spPr>
        <p:txBody>
          <a:bodyPr wrap="none" rtlCol="0">
            <a:spAutoFit/>
          </a:bodyPr>
          <a:lstStyle/>
          <a:p>
            <a:r>
              <a:rPr lang="ja-JP" altLang="en-US" b="1" dirty="0"/>
              <a:t>最適巡回路</a:t>
            </a:r>
            <a:endParaRPr lang="zh-CN" altLang="en-US" b="1" dirty="0"/>
          </a:p>
        </p:txBody>
      </p:sp>
      <p:pic>
        <p:nvPicPr>
          <p:cNvPr id="15" name="图片 14" descr="图表, 雷达图&#10;&#10;描述已自动生成">
            <a:extLst>
              <a:ext uri="{FF2B5EF4-FFF2-40B4-BE49-F238E27FC236}">
                <a16:creationId xmlns:a16="http://schemas.microsoft.com/office/drawing/2014/main" id="{705CD793-EB9D-C7CA-28DE-82CE90DEC1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3191" y="2940509"/>
            <a:ext cx="3300781" cy="2475586"/>
          </a:xfrm>
          <a:prstGeom prst="rect">
            <a:avLst/>
          </a:prstGeom>
        </p:spPr>
      </p:pic>
      <p:grpSp>
        <p:nvGrpSpPr>
          <p:cNvPr id="50" name="组合 49">
            <a:extLst>
              <a:ext uri="{FF2B5EF4-FFF2-40B4-BE49-F238E27FC236}">
                <a16:creationId xmlns:a16="http://schemas.microsoft.com/office/drawing/2014/main" id="{512B56E2-12E8-5661-683E-A2446DC97231}"/>
              </a:ext>
            </a:extLst>
          </p:cNvPr>
          <p:cNvGrpSpPr/>
          <p:nvPr/>
        </p:nvGrpSpPr>
        <p:grpSpPr>
          <a:xfrm>
            <a:off x="621168" y="2150736"/>
            <a:ext cx="4218686" cy="3691351"/>
            <a:chOff x="1237672" y="0"/>
            <a:chExt cx="8323289" cy="6770255"/>
          </a:xfrm>
        </p:grpSpPr>
        <p:grpSp>
          <p:nvGrpSpPr>
            <p:cNvPr id="4" name="组合 3">
              <a:extLst>
                <a:ext uri="{FF2B5EF4-FFF2-40B4-BE49-F238E27FC236}">
                  <a16:creationId xmlns:a16="http://schemas.microsoft.com/office/drawing/2014/main" id="{25C355DC-29D5-BA11-04B5-7951DF716821}"/>
                </a:ext>
              </a:extLst>
            </p:cNvPr>
            <p:cNvGrpSpPr/>
            <p:nvPr/>
          </p:nvGrpSpPr>
          <p:grpSpPr>
            <a:xfrm>
              <a:off x="1237672" y="0"/>
              <a:ext cx="8323289" cy="6770255"/>
              <a:chOff x="1237672" y="0"/>
              <a:chExt cx="8323289" cy="6770255"/>
            </a:xfrm>
          </p:grpSpPr>
          <p:pic>
            <p:nvPicPr>
              <p:cNvPr id="5" name="图片 4" descr="图表, 雷达图&#10;&#10;描述已自动生成">
                <a:extLst>
                  <a:ext uri="{FF2B5EF4-FFF2-40B4-BE49-F238E27FC236}">
                    <a16:creationId xmlns:a16="http://schemas.microsoft.com/office/drawing/2014/main" id="{08C0E973-4E82-FD86-955D-277779FC9152}"/>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9" name="任意多边形: 形状 8">
                <a:extLst>
                  <a:ext uri="{FF2B5EF4-FFF2-40B4-BE49-F238E27FC236}">
                    <a16:creationId xmlns:a16="http://schemas.microsoft.com/office/drawing/2014/main" id="{DDBE9EBB-8586-0602-5284-2BA889BD6B5F}"/>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2917FBA9-88A4-C440-59D5-CA87CA042D49}"/>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A271D104-E29A-391C-5ED3-D40BCED24F2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366ABB98-16A5-5137-BCF7-A515D06C21BE}"/>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8EF1A8B8-EB1D-40BE-8D8E-948D5ED5C2D9}"/>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B27341AF-8B66-5C0F-A699-ADBE01E18E9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ABA4C68F-F8A1-5EC5-BE19-0C718894C34D}"/>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D2E8A888-971E-6411-A823-64D8F0ECEFF4}"/>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C745C777-1711-F142-A800-DE140728D458}"/>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3B2CB840-AA58-6380-32A6-306580B38AA2}"/>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a:extLst>
                <a:ext uri="{FF2B5EF4-FFF2-40B4-BE49-F238E27FC236}">
                  <a16:creationId xmlns:a16="http://schemas.microsoft.com/office/drawing/2014/main" id="{13063E15-5660-A012-8550-33D6E226E9BC}"/>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BCE1B34E-1341-A604-1930-8E41C7B3A993}"/>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5155614-A496-5CCE-5825-F437F32DB60C}"/>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8A65ED83-231B-B7C1-ABB1-EA32F53A1A77}"/>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12BBEC50-1B47-2890-62B8-B12F9570BAFD}"/>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EC566912-3566-53FE-8F93-933EBB04E3FB}"/>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092C565F-74D5-079A-BECD-8728726D285A}"/>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2C6E52E0-842E-E152-64AA-81918923BE0C}"/>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77DFDBA1-4279-16DC-A3E0-85CA3854BC20}"/>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05890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58988" cy="584775"/>
          </a:xfrm>
          <a:prstGeom prst="rect">
            <a:avLst/>
          </a:prstGeom>
          <a:noFill/>
        </p:spPr>
        <p:txBody>
          <a:bodyPr wrap="none" rtlCol="0">
            <a:spAutoFit/>
          </a:bodyPr>
          <a:lstStyle/>
          <a:p>
            <a:r>
              <a:rPr lang="ja-JP" altLang="en-US" sz="3200" b="1" dirty="0"/>
              <a:t>提案手法</a:t>
            </a:r>
            <a:r>
              <a:rPr lang="en-US" altLang="ja-JP" sz="3200" b="1" dirty="0"/>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164229" y="1175373"/>
            <a:ext cx="6705682" cy="64633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b="1" dirty="0">
                <a:solidFill>
                  <a:srgbClr val="FF0000"/>
                </a:solidFill>
              </a:rPr>
              <a:t>ドロネー三角形</a:t>
            </a:r>
            <a:r>
              <a:rPr lang="ja-JP" altLang="en-US" dirty="0"/>
              <a:t>分割自身（</a:t>
            </a:r>
            <a:r>
              <a:rPr lang="en-US" altLang="ja-JP" dirty="0"/>
              <a:t>Delaunay</a:t>
            </a:r>
            <a:r>
              <a:rPr lang="ja-JP" altLang="en-US" dirty="0"/>
              <a:t>）</a:t>
            </a:r>
            <a:endParaRPr lang="en-US" altLang="ja-JP" dirty="0"/>
          </a:p>
          <a:p>
            <a:pPr marL="285750" indent="-285750">
              <a:buFont typeface="Arial" panose="020B0604020202020204" pitchFamily="34" charset="0"/>
              <a:buChar char="•"/>
            </a:pPr>
            <a:r>
              <a:rPr lang="ja-JP" altLang="en-US" dirty="0"/>
              <a:t>あるボロノイ領域に対して　</a:t>
            </a:r>
            <a:r>
              <a:rPr lang="ja-JP" altLang="en-US" b="1" dirty="0">
                <a:solidFill>
                  <a:srgbClr val="00B050"/>
                </a:solidFill>
              </a:rPr>
              <a:t>隣の隣</a:t>
            </a:r>
            <a:r>
              <a:rPr lang="ja-JP" altLang="en-US" dirty="0"/>
              <a:t>　のボロノイ領域と繋ぐ</a:t>
            </a:r>
            <a:endParaRPr lang="en-US" altLang="ja-JP" dirty="0"/>
          </a:p>
        </p:txBody>
      </p:sp>
      <p:sp>
        <p:nvSpPr>
          <p:cNvPr id="247" name="文本框 246">
            <a:extLst>
              <a:ext uri="{FF2B5EF4-FFF2-40B4-BE49-F238E27FC236}">
                <a16:creationId xmlns:a16="http://schemas.microsoft.com/office/drawing/2014/main" id="{23F09742-3BDF-1FA9-9B0B-145C02C8F32F}"/>
              </a:ext>
            </a:extLst>
          </p:cNvPr>
          <p:cNvSpPr txBox="1"/>
          <p:nvPr/>
        </p:nvSpPr>
        <p:spPr>
          <a:xfrm>
            <a:off x="2543081" y="3167390"/>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48" name="文本框 247">
            <a:extLst>
              <a:ext uri="{FF2B5EF4-FFF2-40B4-BE49-F238E27FC236}">
                <a16:creationId xmlns:a16="http://schemas.microsoft.com/office/drawing/2014/main" id="{5DD1D2C6-327E-E158-ECED-4946EDC0B4C5}"/>
              </a:ext>
            </a:extLst>
          </p:cNvPr>
          <p:cNvSpPr txBox="1"/>
          <p:nvPr/>
        </p:nvSpPr>
        <p:spPr>
          <a:xfrm>
            <a:off x="182829" y="4784517"/>
            <a:ext cx="5262979" cy="369332"/>
          </a:xfrm>
          <a:prstGeom prst="rect">
            <a:avLst/>
          </a:prstGeom>
          <a:noFill/>
        </p:spPr>
        <p:txBody>
          <a:bodyPr wrap="none" rtlCol="0">
            <a:spAutoFit/>
          </a:bodyPr>
          <a:lstStyle/>
          <a:p>
            <a:r>
              <a:rPr lang="ja-JP" altLang="en-US" dirty="0"/>
              <a:t>まだ最適巡回路が含まれないインスタンスがある</a:t>
            </a:r>
            <a:endParaRPr lang="en-US" altLang="ja-JP"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7456559" y="1607330"/>
            <a:ext cx="2967479" cy="646331"/>
          </a:xfrm>
          <a:prstGeom prst="rect">
            <a:avLst/>
          </a:prstGeom>
          <a:noFill/>
        </p:spPr>
        <p:txBody>
          <a:bodyPr wrap="none" rtlCol="0">
            <a:spAutoFit/>
          </a:bodyPr>
          <a:lstStyle/>
          <a:p>
            <a:r>
              <a:rPr lang="ja-JP" altLang="en-US" dirty="0"/>
              <a:t>例えば：</a:t>
            </a:r>
            <a:endParaRPr lang="en-US" altLang="ja-JP" dirty="0"/>
          </a:p>
          <a:p>
            <a:r>
              <a:rPr lang="ja-JP" altLang="en-US" dirty="0"/>
              <a:t>町</a:t>
            </a:r>
            <a:r>
              <a:rPr lang="en-US" altLang="ja-JP" dirty="0"/>
              <a:t>97</a:t>
            </a:r>
            <a:r>
              <a:rPr lang="ja-JP" altLang="en-US" dirty="0"/>
              <a:t>個あるインスタンス：</a:t>
            </a:r>
            <a:endParaRPr lang="zh-CN" altLang="en-US"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6143594" y="5413223"/>
            <a:ext cx="4339650" cy="646331"/>
          </a:xfrm>
          <a:prstGeom prst="rect">
            <a:avLst/>
          </a:prstGeom>
          <a:noFill/>
        </p:spPr>
        <p:txBody>
          <a:bodyPr wrap="none" rtlCol="0">
            <a:spAutoFit/>
          </a:bodyPr>
          <a:lstStyle/>
          <a:p>
            <a:r>
              <a:rPr lang="ja-JP" altLang="en-US" dirty="0"/>
              <a:t>最適巡回路が含まれるようにするために</a:t>
            </a:r>
            <a:endParaRPr lang="en-US" altLang="ja-JP" dirty="0"/>
          </a:p>
          <a:p>
            <a:r>
              <a:rPr lang="ja-JP" altLang="en-US" dirty="0"/>
              <a:t>それ以上もっと拡張すべき</a:t>
            </a:r>
            <a:endParaRPr lang="zh-CN" altLang="en-US" dirty="0"/>
          </a:p>
        </p:txBody>
      </p:sp>
      <p:pic>
        <p:nvPicPr>
          <p:cNvPr id="8" name="图片 7" descr="图示&#10;&#10;描述已自动生成">
            <a:extLst>
              <a:ext uri="{FF2B5EF4-FFF2-40B4-BE49-F238E27FC236}">
                <a16:creationId xmlns:a16="http://schemas.microsoft.com/office/drawing/2014/main" id="{C8E5437A-0C9D-929B-7C0C-F8177A86A2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4649" y="2584875"/>
            <a:ext cx="3535650" cy="2775138"/>
          </a:xfrm>
          <a:prstGeom prst="rect">
            <a:avLst/>
          </a:prstGeom>
        </p:spPr>
      </p:pic>
      <p:pic>
        <p:nvPicPr>
          <p:cNvPr id="10" name="图片 9" descr="图表&#10;&#10;描述已自动生成">
            <a:extLst>
              <a:ext uri="{FF2B5EF4-FFF2-40B4-BE49-F238E27FC236}">
                <a16:creationId xmlns:a16="http://schemas.microsoft.com/office/drawing/2014/main" id="{075F645B-2141-142A-BC6C-E1B34397F7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2068" y="2748099"/>
            <a:ext cx="3494491" cy="2493852"/>
          </a:xfrm>
          <a:prstGeom prst="rect">
            <a:avLst/>
          </a:prstGeom>
        </p:spPr>
      </p:pic>
      <p:sp>
        <p:nvSpPr>
          <p:cNvPr id="11" name="文本框 10">
            <a:extLst>
              <a:ext uri="{FF2B5EF4-FFF2-40B4-BE49-F238E27FC236}">
                <a16:creationId xmlns:a16="http://schemas.microsoft.com/office/drawing/2014/main" id="{7F75D39F-49C4-D071-5DF2-177377DB74E4}"/>
              </a:ext>
            </a:extLst>
          </p:cNvPr>
          <p:cNvSpPr txBox="1"/>
          <p:nvPr/>
        </p:nvSpPr>
        <p:spPr>
          <a:xfrm>
            <a:off x="6024550" y="2343326"/>
            <a:ext cx="3171061" cy="369332"/>
          </a:xfrm>
          <a:prstGeom prst="rect">
            <a:avLst/>
          </a:prstGeom>
          <a:noFill/>
        </p:spPr>
        <p:txBody>
          <a:bodyPr wrap="none" rtlCol="0">
            <a:spAutoFit/>
          </a:bodyPr>
          <a:lstStyle/>
          <a:p>
            <a:r>
              <a:rPr lang="ja-JP" altLang="en-US" b="1" dirty="0">
                <a:solidFill>
                  <a:srgbClr val="FF0000"/>
                </a:solidFill>
              </a:rPr>
              <a:t>ドロネー三角形分割</a:t>
            </a:r>
            <a:r>
              <a:rPr lang="ja-JP" altLang="en-US" dirty="0"/>
              <a:t> </a:t>
            </a:r>
            <a:r>
              <a:rPr lang="en-US" altLang="ja-JP" dirty="0"/>
              <a:t>+</a:t>
            </a:r>
            <a:r>
              <a:rPr lang="ja-JP" altLang="en-US" b="1" dirty="0">
                <a:solidFill>
                  <a:srgbClr val="00B050"/>
                </a:solidFill>
              </a:rPr>
              <a:t>隣の隣</a:t>
            </a:r>
            <a:endParaRPr lang="zh-CN" altLang="en-US" dirty="0"/>
          </a:p>
        </p:txBody>
      </p:sp>
      <p:sp>
        <p:nvSpPr>
          <p:cNvPr id="12" name="文本框 11">
            <a:extLst>
              <a:ext uri="{FF2B5EF4-FFF2-40B4-BE49-F238E27FC236}">
                <a16:creationId xmlns:a16="http://schemas.microsoft.com/office/drawing/2014/main" id="{70B519AC-F2EA-BACA-84C4-E4CFDF801F65}"/>
              </a:ext>
            </a:extLst>
          </p:cNvPr>
          <p:cNvSpPr txBox="1"/>
          <p:nvPr/>
        </p:nvSpPr>
        <p:spPr>
          <a:xfrm>
            <a:off x="9779899" y="2343326"/>
            <a:ext cx="1338828" cy="369332"/>
          </a:xfrm>
          <a:prstGeom prst="rect">
            <a:avLst/>
          </a:prstGeom>
          <a:noFill/>
        </p:spPr>
        <p:txBody>
          <a:bodyPr wrap="none" rtlCol="0">
            <a:spAutoFit/>
          </a:bodyPr>
          <a:lstStyle/>
          <a:p>
            <a:r>
              <a:rPr lang="ja-JP" altLang="en-US" b="1" dirty="0"/>
              <a:t>最適巡回路</a:t>
            </a:r>
            <a:endParaRPr lang="zh-CN" altLang="en-US" b="1" dirty="0"/>
          </a:p>
        </p:txBody>
      </p:sp>
      <p:grpSp>
        <p:nvGrpSpPr>
          <p:cNvPr id="91" name="组合 90">
            <a:extLst>
              <a:ext uri="{FF2B5EF4-FFF2-40B4-BE49-F238E27FC236}">
                <a16:creationId xmlns:a16="http://schemas.microsoft.com/office/drawing/2014/main" id="{CC4F9591-50B8-4F9D-47EA-F2693D7B3209}"/>
              </a:ext>
            </a:extLst>
          </p:cNvPr>
          <p:cNvGrpSpPr/>
          <p:nvPr/>
        </p:nvGrpSpPr>
        <p:grpSpPr>
          <a:xfrm>
            <a:off x="2951643" y="2295251"/>
            <a:ext cx="2451037" cy="2144658"/>
            <a:chOff x="1237672" y="0"/>
            <a:chExt cx="8323289" cy="6770255"/>
          </a:xfrm>
        </p:grpSpPr>
        <p:grpSp>
          <p:nvGrpSpPr>
            <p:cNvPr id="4" name="组合 3">
              <a:extLst>
                <a:ext uri="{FF2B5EF4-FFF2-40B4-BE49-F238E27FC236}">
                  <a16:creationId xmlns:a16="http://schemas.microsoft.com/office/drawing/2014/main" id="{CFE44A48-7A6B-21C0-F4F4-35DB86E78EA3}"/>
                </a:ext>
              </a:extLst>
            </p:cNvPr>
            <p:cNvGrpSpPr/>
            <p:nvPr/>
          </p:nvGrpSpPr>
          <p:grpSpPr>
            <a:xfrm>
              <a:off x="1237672" y="0"/>
              <a:ext cx="8323289" cy="6770255"/>
              <a:chOff x="1237672" y="0"/>
              <a:chExt cx="8323289" cy="6770255"/>
            </a:xfrm>
          </p:grpSpPr>
          <p:grpSp>
            <p:nvGrpSpPr>
              <p:cNvPr id="5" name="组合 4">
                <a:extLst>
                  <a:ext uri="{FF2B5EF4-FFF2-40B4-BE49-F238E27FC236}">
                    <a16:creationId xmlns:a16="http://schemas.microsoft.com/office/drawing/2014/main" id="{BB4529A8-8BD7-4EEB-1D0B-D5526E8BF756}"/>
                  </a:ext>
                </a:extLst>
              </p:cNvPr>
              <p:cNvGrpSpPr/>
              <p:nvPr/>
            </p:nvGrpSpPr>
            <p:grpSpPr>
              <a:xfrm>
                <a:off x="1237672" y="0"/>
                <a:ext cx="8323289" cy="6770255"/>
                <a:chOff x="1237672" y="0"/>
                <a:chExt cx="8323289" cy="6770255"/>
              </a:xfrm>
            </p:grpSpPr>
            <p:pic>
              <p:nvPicPr>
                <p:cNvPr id="28" name="图片 27" descr="图表, 雷达图&#10;&#10;描述已自动生成">
                  <a:extLst>
                    <a:ext uri="{FF2B5EF4-FFF2-40B4-BE49-F238E27FC236}">
                      <a16:creationId xmlns:a16="http://schemas.microsoft.com/office/drawing/2014/main" id="{E548A782-36C1-5547-521C-117224DBA580}"/>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29" name="任意多边形: 形状 28">
                  <a:extLst>
                    <a:ext uri="{FF2B5EF4-FFF2-40B4-BE49-F238E27FC236}">
                      <a16:creationId xmlns:a16="http://schemas.microsoft.com/office/drawing/2014/main" id="{68AE5366-5380-A0D0-C45F-01A805BBC713}"/>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任意多边形: 形状 8">
                <a:extLst>
                  <a:ext uri="{FF2B5EF4-FFF2-40B4-BE49-F238E27FC236}">
                    <a16:creationId xmlns:a16="http://schemas.microsoft.com/office/drawing/2014/main" id="{E412A3A5-BFE2-4239-348A-CE2319DB883F}"/>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D63CA025-6068-596E-6FFD-BDB45A9CE4E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5B0E38A6-A0A9-6C02-BE48-6CACCB6773E3}"/>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497F7B8E-C700-C173-9EE5-646BC4B78F56}"/>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787C49D8-A7EF-9322-EDA2-50DDAFAF753A}"/>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A204996E-484F-4BA1-999E-A9FA9F07A631}"/>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5EE27108-E841-00D9-292F-F20E61920B84}"/>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9D586DDB-39C9-7980-4CFE-ADB1841321A7}"/>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346AD104-CA83-2973-6BE7-BA8554118434}"/>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529EAA5A-3F2B-D4F4-81B7-C1C204FC6567}"/>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053EDCD5-C571-5908-A3A0-3BEBA42D1CFC}"/>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a:extLst>
                  <a:ext uri="{FF2B5EF4-FFF2-40B4-BE49-F238E27FC236}">
                    <a16:creationId xmlns:a16="http://schemas.microsoft.com/office/drawing/2014/main" id="{EAB30CB1-0564-35C0-E111-3CC939A90E0D}"/>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1847FEF7-A657-2EBD-9073-83C17376F92B}"/>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DA3EDEDB-10FC-C17D-A9DD-CDF7EE3E3A6B}"/>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74E675E9-A98C-136E-CBB6-39B190C65978}"/>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EA782F08-D204-27C3-8E8D-917632C1A249}"/>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 name="直接连接符 30">
              <a:extLst>
                <a:ext uri="{FF2B5EF4-FFF2-40B4-BE49-F238E27FC236}">
                  <a16:creationId xmlns:a16="http://schemas.microsoft.com/office/drawing/2014/main" id="{449DC232-095A-4233-D15F-5D82A4147FDC}"/>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1C710DF7-6093-9F4E-D911-02A78266CCC0}"/>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D14017C7-F3DF-509F-8961-857073729C4F}"/>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A2C749AE-B9FA-5EDA-EEC7-39598AB14A9B}"/>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1D722BBF-6876-9A46-58FD-473794FFDA27}"/>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69E853B5-ED08-AC45-924C-B8ED57284E60}"/>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250D9A93-DE2F-6198-A3F7-AE842EED0980}"/>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34A765F5-8B73-89F0-0471-3591C5BC59EF}"/>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77A8BDC0-2398-C22E-D5B6-35B016F94152}"/>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BEA4C710-C2BA-4335-AAC0-8D8EEE958DBB}"/>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F53A6BC6-0420-E4E6-F45C-3F3CF05CF26B}"/>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4ECAACA3-DF22-AF61-8E53-5DAD70D3D897}"/>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34D67514-2607-52A3-2DF2-8A9018CA127B}"/>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341943EE-2CBC-F575-75F7-4452FD1F0BB9}"/>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2B3C75F6-EFC4-CAA9-7327-B6D2BE91F679}"/>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B5956742-C831-0E71-8BC6-B8837BCDD8EC}"/>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92" name="组合 91">
            <a:extLst>
              <a:ext uri="{FF2B5EF4-FFF2-40B4-BE49-F238E27FC236}">
                <a16:creationId xmlns:a16="http://schemas.microsoft.com/office/drawing/2014/main" id="{4A2BFAA6-15D8-E766-8E33-F9D5E020F36E}"/>
              </a:ext>
            </a:extLst>
          </p:cNvPr>
          <p:cNvGrpSpPr/>
          <p:nvPr/>
        </p:nvGrpSpPr>
        <p:grpSpPr>
          <a:xfrm>
            <a:off x="178575" y="2295251"/>
            <a:ext cx="2328423" cy="2037371"/>
            <a:chOff x="1237672" y="0"/>
            <a:chExt cx="8323289" cy="6770255"/>
          </a:xfrm>
        </p:grpSpPr>
        <p:grpSp>
          <p:nvGrpSpPr>
            <p:cNvPr id="93" name="组合 92">
              <a:extLst>
                <a:ext uri="{FF2B5EF4-FFF2-40B4-BE49-F238E27FC236}">
                  <a16:creationId xmlns:a16="http://schemas.microsoft.com/office/drawing/2014/main" id="{93C3BBB2-4F89-6E2A-7302-9ED0BBB47C4E}"/>
                </a:ext>
              </a:extLst>
            </p:cNvPr>
            <p:cNvGrpSpPr/>
            <p:nvPr/>
          </p:nvGrpSpPr>
          <p:grpSpPr>
            <a:xfrm>
              <a:off x="1237672" y="0"/>
              <a:ext cx="8323289" cy="6770255"/>
              <a:chOff x="1237672" y="0"/>
              <a:chExt cx="8323289" cy="6770255"/>
            </a:xfrm>
          </p:grpSpPr>
          <p:pic>
            <p:nvPicPr>
              <p:cNvPr id="103" name="图片 102" descr="图表, 雷达图&#10;&#10;描述已自动生成">
                <a:extLst>
                  <a:ext uri="{FF2B5EF4-FFF2-40B4-BE49-F238E27FC236}">
                    <a16:creationId xmlns:a16="http://schemas.microsoft.com/office/drawing/2014/main" id="{63F295CE-E805-D4C9-95AA-388443F2CB84}"/>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104" name="任意多边形: 形状 103">
                <a:extLst>
                  <a:ext uri="{FF2B5EF4-FFF2-40B4-BE49-F238E27FC236}">
                    <a16:creationId xmlns:a16="http://schemas.microsoft.com/office/drawing/2014/main" id="{64655453-0245-6306-6F25-D8A0762C60B4}"/>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任意多边形: 形状 104">
                <a:extLst>
                  <a:ext uri="{FF2B5EF4-FFF2-40B4-BE49-F238E27FC236}">
                    <a16:creationId xmlns:a16="http://schemas.microsoft.com/office/drawing/2014/main" id="{C1B14B83-BB77-CB45-995B-B176C80A6505}"/>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任意多边形: 形状 105">
                <a:extLst>
                  <a:ext uri="{FF2B5EF4-FFF2-40B4-BE49-F238E27FC236}">
                    <a16:creationId xmlns:a16="http://schemas.microsoft.com/office/drawing/2014/main" id="{D0023633-BEC3-EB6B-9A3D-C5899D82F6D8}"/>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106">
                <a:extLst>
                  <a:ext uri="{FF2B5EF4-FFF2-40B4-BE49-F238E27FC236}">
                    <a16:creationId xmlns:a16="http://schemas.microsoft.com/office/drawing/2014/main" id="{A6C82EED-7DC7-E1B6-C9CC-BD1CE08ADE3F}"/>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形状 107">
                <a:extLst>
                  <a:ext uri="{FF2B5EF4-FFF2-40B4-BE49-F238E27FC236}">
                    <a16:creationId xmlns:a16="http://schemas.microsoft.com/office/drawing/2014/main" id="{04E00AE3-DDD6-B0FB-DE12-073591458062}"/>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形状 108">
                <a:extLst>
                  <a:ext uri="{FF2B5EF4-FFF2-40B4-BE49-F238E27FC236}">
                    <a16:creationId xmlns:a16="http://schemas.microsoft.com/office/drawing/2014/main" id="{8292C91B-6B3B-8FA7-B8CF-8F66DBCA8C4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形状 109">
                <a:extLst>
                  <a:ext uri="{FF2B5EF4-FFF2-40B4-BE49-F238E27FC236}">
                    <a16:creationId xmlns:a16="http://schemas.microsoft.com/office/drawing/2014/main" id="{FA146FF0-31EA-1961-A497-1E7E7018114C}"/>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任意多边形: 形状 110">
                <a:extLst>
                  <a:ext uri="{FF2B5EF4-FFF2-40B4-BE49-F238E27FC236}">
                    <a16:creationId xmlns:a16="http://schemas.microsoft.com/office/drawing/2014/main" id="{47BACC4D-0808-609B-573F-CEEBD30C81E6}"/>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形状 111">
                <a:extLst>
                  <a:ext uri="{FF2B5EF4-FFF2-40B4-BE49-F238E27FC236}">
                    <a16:creationId xmlns:a16="http://schemas.microsoft.com/office/drawing/2014/main" id="{65019D5B-9020-0986-BE10-146DCFE0E85B}"/>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形状 112">
                <a:extLst>
                  <a:ext uri="{FF2B5EF4-FFF2-40B4-BE49-F238E27FC236}">
                    <a16:creationId xmlns:a16="http://schemas.microsoft.com/office/drawing/2014/main" id="{AB4CD091-FCA1-4F62-B48C-A29E2F57C1F6}"/>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4" name="直接连接符 93">
              <a:extLst>
                <a:ext uri="{FF2B5EF4-FFF2-40B4-BE49-F238E27FC236}">
                  <a16:creationId xmlns:a16="http://schemas.microsoft.com/office/drawing/2014/main" id="{E763A022-EB9C-F56F-C728-1B8E4175D310}"/>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75DBEE16-8599-5324-F74B-4F46E3F1716F}"/>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96" name="直接连接符 95">
              <a:extLst>
                <a:ext uri="{FF2B5EF4-FFF2-40B4-BE49-F238E27FC236}">
                  <a16:creationId xmlns:a16="http://schemas.microsoft.com/office/drawing/2014/main" id="{704243D2-6D40-838E-71E3-9E27E2CF31A9}"/>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0DFD582E-3F52-FF34-BE22-AD112830A2CA}"/>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98" name="直接连接符 97">
              <a:extLst>
                <a:ext uri="{FF2B5EF4-FFF2-40B4-BE49-F238E27FC236}">
                  <a16:creationId xmlns:a16="http://schemas.microsoft.com/office/drawing/2014/main" id="{3AEC6A8A-163A-C51F-9AA7-A006F80A97FC}"/>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99" name="直接连接符 98">
              <a:extLst>
                <a:ext uri="{FF2B5EF4-FFF2-40B4-BE49-F238E27FC236}">
                  <a16:creationId xmlns:a16="http://schemas.microsoft.com/office/drawing/2014/main" id="{BA2F1512-31D9-7DA5-B384-B342613DA3A8}"/>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直接连接符 99">
              <a:extLst>
                <a:ext uri="{FF2B5EF4-FFF2-40B4-BE49-F238E27FC236}">
                  <a16:creationId xmlns:a16="http://schemas.microsoft.com/office/drawing/2014/main" id="{13DA7D45-0776-0DE8-1746-F09BC33D8F94}"/>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1" name="直接连接符 100">
              <a:extLst>
                <a:ext uri="{FF2B5EF4-FFF2-40B4-BE49-F238E27FC236}">
                  <a16:creationId xmlns:a16="http://schemas.microsoft.com/office/drawing/2014/main" id="{D30EB880-A4F1-2384-EA8F-4DF44B1E322A}"/>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2" name="直接连接符 101">
              <a:extLst>
                <a:ext uri="{FF2B5EF4-FFF2-40B4-BE49-F238E27FC236}">
                  <a16:creationId xmlns:a16="http://schemas.microsoft.com/office/drawing/2014/main" id="{29E0BB88-2B3F-932E-A4D6-B598047F7BA8}"/>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04084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58988" cy="584775"/>
          </a:xfrm>
          <a:prstGeom prst="rect">
            <a:avLst/>
          </a:prstGeom>
          <a:noFill/>
        </p:spPr>
        <p:txBody>
          <a:bodyPr wrap="none" rtlCol="0">
            <a:spAutoFit/>
          </a:bodyPr>
          <a:lstStyle/>
          <a:p>
            <a:r>
              <a:rPr lang="ja-JP" altLang="en-US" sz="3200" b="1" dirty="0"/>
              <a:t>提案手法</a:t>
            </a:r>
            <a:r>
              <a:rPr lang="en-US" altLang="ja-JP" sz="3200" b="1" dirty="0"/>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225587" y="1212817"/>
            <a:ext cx="6423553" cy="1077218"/>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600" b="1" dirty="0">
                <a:solidFill>
                  <a:srgbClr val="FF0000"/>
                </a:solidFill>
              </a:rPr>
              <a:t>ドロネー三角形</a:t>
            </a:r>
            <a:r>
              <a:rPr lang="ja-JP" altLang="en-US" sz="1600" dirty="0"/>
              <a:t>分割自身（</a:t>
            </a:r>
            <a:r>
              <a:rPr lang="en-US" altLang="ja-JP" sz="1600" dirty="0"/>
              <a:t>Delaunay</a:t>
            </a:r>
            <a:r>
              <a:rPr lang="ja-JP" altLang="en-US" sz="1600" dirty="0"/>
              <a:t>）</a:t>
            </a:r>
            <a:endParaRPr lang="en-US" altLang="ja-JP" sz="1600" dirty="0"/>
          </a:p>
          <a:p>
            <a:pPr marL="285750" indent="-285750">
              <a:buFont typeface="Arial" panose="020B0604020202020204" pitchFamily="34" charset="0"/>
              <a:buChar char="•"/>
            </a:pPr>
            <a:r>
              <a:rPr lang="ja-JP" altLang="en-US" sz="1600" dirty="0"/>
              <a:t>あるボロノイ領域に対して　</a:t>
            </a:r>
            <a:r>
              <a:rPr lang="ja-JP" altLang="en-US" sz="1600" b="1" dirty="0">
                <a:solidFill>
                  <a:srgbClr val="00B050"/>
                </a:solidFill>
              </a:rPr>
              <a:t>隣の隣</a:t>
            </a:r>
            <a:r>
              <a:rPr lang="ja-JP" altLang="en-US" sz="1600" dirty="0"/>
              <a:t>　のボロノイ領域と繋ぐ</a:t>
            </a:r>
            <a:endParaRPr lang="en-US" altLang="ja-JP" sz="1600" dirty="0"/>
          </a:p>
          <a:p>
            <a:pPr marL="285750" indent="-285750">
              <a:buFont typeface="Arial" panose="020B0604020202020204" pitchFamily="34" charset="0"/>
              <a:buChar char="•"/>
            </a:pPr>
            <a:r>
              <a:rPr lang="ja-JP" altLang="en-US" sz="1600" dirty="0"/>
              <a:t>あるボロノイ領域に対して　</a:t>
            </a:r>
            <a:r>
              <a:rPr lang="ja-JP" altLang="en-US" sz="1600" b="1" dirty="0">
                <a:solidFill>
                  <a:srgbClr val="00B0F0"/>
                </a:solidFill>
              </a:rPr>
              <a:t>隣の隣の隣</a:t>
            </a:r>
            <a:r>
              <a:rPr lang="ja-JP" altLang="en-US" sz="1600" dirty="0"/>
              <a:t>　のボロノイ領域と繋ぐ</a:t>
            </a:r>
            <a:endParaRPr lang="en-US" altLang="ja-JP" sz="1600" dirty="0"/>
          </a:p>
          <a:p>
            <a:pPr marL="285750" indent="-285750">
              <a:buFont typeface="Arial" panose="020B0604020202020204" pitchFamily="34" charset="0"/>
              <a:buChar char="•"/>
            </a:pPr>
            <a:endParaRPr lang="en-US" altLang="ja-JP" sz="1600" dirty="0"/>
          </a:p>
        </p:txBody>
      </p:sp>
      <p:sp>
        <p:nvSpPr>
          <p:cNvPr id="247" name="文本框 246">
            <a:extLst>
              <a:ext uri="{FF2B5EF4-FFF2-40B4-BE49-F238E27FC236}">
                <a16:creationId xmlns:a16="http://schemas.microsoft.com/office/drawing/2014/main" id="{23F09742-3BDF-1FA9-9B0B-145C02C8F32F}"/>
              </a:ext>
            </a:extLst>
          </p:cNvPr>
          <p:cNvSpPr txBox="1"/>
          <p:nvPr/>
        </p:nvSpPr>
        <p:spPr>
          <a:xfrm>
            <a:off x="2859286" y="320883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01" name="文本框 600">
            <a:extLst>
              <a:ext uri="{FF2B5EF4-FFF2-40B4-BE49-F238E27FC236}">
                <a16:creationId xmlns:a16="http://schemas.microsoft.com/office/drawing/2014/main" id="{BC6543FB-CF00-65DB-C0D7-D343636DB084}"/>
              </a:ext>
            </a:extLst>
          </p:cNvPr>
          <p:cNvSpPr txBox="1"/>
          <p:nvPr/>
        </p:nvSpPr>
        <p:spPr>
          <a:xfrm>
            <a:off x="6538973" y="1337554"/>
            <a:ext cx="6545864" cy="584775"/>
          </a:xfrm>
          <a:prstGeom prst="rect">
            <a:avLst/>
          </a:prstGeom>
          <a:noFill/>
        </p:spPr>
        <p:txBody>
          <a:bodyPr wrap="square" rtlCol="0">
            <a:spAutoFit/>
          </a:bodyPr>
          <a:lstStyle/>
          <a:p>
            <a:r>
              <a:rPr lang="ja-JP" altLang="en-US" sz="1600" b="1" dirty="0">
                <a:solidFill>
                  <a:srgbClr val="FF0000"/>
                </a:solidFill>
              </a:rPr>
              <a:t>三角形分割 </a:t>
            </a:r>
            <a:r>
              <a:rPr lang="en-US" altLang="ja-JP" sz="1600" b="1" dirty="0"/>
              <a:t>+</a:t>
            </a:r>
            <a:r>
              <a:rPr lang="en-US" altLang="ja-JP" sz="1600" b="1" dirty="0">
                <a:solidFill>
                  <a:srgbClr val="FF0000"/>
                </a:solidFill>
              </a:rPr>
              <a:t> </a:t>
            </a:r>
            <a:r>
              <a:rPr lang="ja-JP" altLang="en-US" sz="1600" b="1" dirty="0">
                <a:solidFill>
                  <a:srgbClr val="00B050"/>
                </a:solidFill>
              </a:rPr>
              <a:t>隣の隣 </a:t>
            </a:r>
            <a:r>
              <a:rPr lang="en-US" altLang="ja-JP" sz="1600" b="1" dirty="0"/>
              <a:t>+ </a:t>
            </a:r>
            <a:r>
              <a:rPr lang="ja-JP" altLang="en-US" sz="1600" b="1" dirty="0">
                <a:solidFill>
                  <a:srgbClr val="00B0F0"/>
                </a:solidFill>
              </a:rPr>
              <a:t>隣の隣の隣</a:t>
            </a:r>
            <a:endParaRPr lang="en-US" altLang="ja-JP" sz="1600" b="1" dirty="0">
              <a:solidFill>
                <a:srgbClr val="00B0F0"/>
              </a:solidFill>
            </a:endParaRPr>
          </a:p>
          <a:p>
            <a:r>
              <a:rPr lang="ja-JP" altLang="en-US" sz="1600" dirty="0"/>
              <a:t>実験用全部のインスタンスはグラフに最適巡回路が含まれる</a:t>
            </a:r>
            <a:endParaRPr lang="en-US" altLang="ja-JP" sz="1600" b="1" dirty="0"/>
          </a:p>
        </p:txBody>
      </p:sp>
      <p:sp>
        <p:nvSpPr>
          <p:cNvPr id="4" name="文本框 3">
            <a:extLst>
              <a:ext uri="{FF2B5EF4-FFF2-40B4-BE49-F238E27FC236}">
                <a16:creationId xmlns:a16="http://schemas.microsoft.com/office/drawing/2014/main" id="{20A0B541-E405-ECE8-5C67-077353B33F8F}"/>
              </a:ext>
            </a:extLst>
          </p:cNvPr>
          <p:cNvSpPr txBox="1"/>
          <p:nvPr/>
        </p:nvSpPr>
        <p:spPr>
          <a:xfrm>
            <a:off x="5764935" y="315792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 name="文本框 5">
            <a:extLst>
              <a:ext uri="{FF2B5EF4-FFF2-40B4-BE49-F238E27FC236}">
                <a16:creationId xmlns:a16="http://schemas.microsoft.com/office/drawing/2014/main" id="{AA97BD5C-6D96-CC21-EC4E-A45963DE0BA3}"/>
              </a:ext>
            </a:extLst>
          </p:cNvPr>
          <p:cNvSpPr txBox="1"/>
          <p:nvPr/>
        </p:nvSpPr>
        <p:spPr>
          <a:xfrm>
            <a:off x="708849" y="6287349"/>
            <a:ext cx="1562155" cy="338554"/>
          </a:xfrm>
          <a:prstGeom prst="rect">
            <a:avLst/>
          </a:prstGeom>
          <a:noFill/>
        </p:spPr>
        <p:txBody>
          <a:bodyPr wrap="square">
            <a:spAutoFit/>
          </a:bodyPr>
          <a:lstStyle/>
          <a:p>
            <a:r>
              <a:rPr lang="ja-JP" altLang="en-US" sz="1600" b="1" dirty="0">
                <a:solidFill>
                  <a:srgbClr val="FF0000"/>
                </a:solidFill>
              </a:rPr>
              <a:t>三角形分割 </a:t>
            </a:r>
            <a:endParaRPr lang="zh-CN" altLang="en-US" sz="1600" dirty="0"/>
          </a:p>
        </p:txBody>
      </p:sp>
      <p:pic>
        <p:nvPicPr>
          <p:cNvPr id="8" name="图片 7" descr="图表, 雷达图&#10;&#10;描述已自动生成">
            <a:extLst>
              <a:ext uri="{FF2B5EF4-FFF2-40B4-BE49-F238E27FC236}">
                <a16:creationId xmlns:a16="http://schemas.microsoft.com/office/drawing/2014/main" id="{F0AA280D-FBBD-B4BB-84B4-E54301E27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605" y="4518350"/>
            <a:ext cx="2154957" cy="1777111"/>
          </a:xfrm>
          <a:prstGeom prst="rect">
            <a:avLst/>
          </a:prstGeom>
        </p:spPr>
      </p:pic>
      <p:sp>
        <p:nvSpPr>
          <p:cNvPr id="10" name="文本框 9">
            <a:extLst>
              <a:ext uri="{FF2B5EF4-FFF2-40B4-BE49-F238E27FC236}">
                <a16:creationId xmlns:a16="http://schemas.microsoft.com/office/drawing/2014/main" id="{E4E5DD97-E0EB-EAF4-DEC5-A7F28D809231}"/>
              </a:ext>
            </a:extLst>
          </p:cNvPr>
          <p:cNvSpPr txBox="1"/>
          <p:nvPr/>
        </p:nvSpPr>
        <p:spPr>
          <a:xfrm>
            <a:off x="3197082" y="6287349"/>
            <a:ext cx="2312103" cy="338554"/>
          </a:xfrm>
          <a:prstGeom prst="rect">
            <a:avLst/>
          </a:prstGeom>
          <a:noFill/>
        </p:spPr>
        <p:txBody>
          <a:bodyPr wrap="square">
            <a:spAutoFit/>
          </a:bodyPr>
          <a:lstStyle/>
          <a:p>
            <a:r>
              <a:rPr lang="ja-JP" altLang="en-US" sz="1600" b="1" dirty="0">
                <a:solidFill>
                  <a:srgbClr val="FF0000"/>
                </a:solidFill>
              </a:rPr>
              <a:t>三角形分割 </a:t>
            </a:r>
            <a:r>
              <a:rPr lang="en-US" altLang="ja-JP" sz="1600" b="1" dirty="0"/>
              <a:t>+</a:t>
            </a:r>
            <a:r>
              <a:rPr lang="en-US" altLang="ja-JP" sz="1600" b="1" dirty="0">
                <a:solidFill>
                  <a:srgbClr val="FF0000"/>
                </a:solidFill>
              </a:rPr>
              <a:t> </a:t>
            </a:r>
            <a:r>
              <a:rPr lang="ja-JP" altLang="en-US" sz="1600" b="1" dirty="0">
                <a:solidFill>
                  <a:srgbClr val="00B050"/>
                </a:solidFill>
              </a:rPr>
              <a:t>隣の隣 </a:t>
            </a:r>
            <a:endParaRPr lang="zh-CN" altLang="en-US" sz="1600" dirty="0"/>
          </a:p>
        </p:txBody>
      </p:sp>
      <p:sp>
        <p:nvSpPr>
          <p:cNvPr id="14" name="文本框 13">
            <a:extLst>
              <a:ext uri="{FF2B5EF4-FFF2-40B4-BE49-F238E27FC236}">
                <a16:creationId xmlns:a16="http://schemas.microsoft.com/office/drawing/2014/main" id="{91CE7E00-46FC-FC7E-A770-664122E8B5BD}"/>
              </a:ext>
            </a:extLst>
          </p:cNvPr>
          <p:cNvSpPr txBox="1"/>
          <p:nvPr/>
        </p:nvSpPr>
        <p:spPr>
          <a:xfrm>
            <a:off x="6047222" y="6301038"/>
            <a:ext cx="3823775" cy="338554"/>
          </a:xfrm>
          <a:prstGeom prst="rect">
            <a:avLst/>
          </a:prstGeom>
          <a:noFill/>
        </p:spPr>
        <p:txBody>
          <a:bodyPr wrap="square">
            <a:spAutoFit/>
          </a:bodyPr>
          <a:lstStyle/>
          <a:p>
            <a:r>
              <a:rPr lang="ja-JP" altLang="en-US" sz="1600" b="1" dirty="0">
                <a:solidFill>
                  <a:srgbClr val="FF0000"/>
                </a:solidFill>
              </a:rPr>
              <a:t>三角形分割 </a:t>
            </a:r>
            <a:r>
              <a:rPr lang="en-US" altLang="ja-JP" sz="1600" b="1" dirty="0"/>
              <a:t>+</a:t>
            </a:r>
            <a:r>
              <a:rPr lang="en-US" altLang="ja-JP" sz="1600" b="1" dirty="0">
                <a:solidFill>
                  <a:srgbClr val="FF0000"/>
                </a:solidFill>
              </a:rPr>
              <a:t> </a:t>
            </a:r>
            <a:r>
              <a:rPr lang="ja-JP" altLang="en-US" sz="1600" b="1" dirty="0">
                <a:solidFill>
                  <a:srgbClr val="00B050"/>
                </a:solidFill>
              </a:rPr>
              <a:t>隣の隣 </a:t>
            </a:r>
            <a:r>
              <a:rPr lang="en-US" altLang="ja-JP" sz="1600" b="1" dirty="0"/>
              <a:t>+ </a:t>
            </a:r>
            <a:r>
              <a:rPr lang="ja-JP" altLang="en-US" sz="1600" b="1" dirty="0">
                <a:solidFill>
                  <a:srgbClr val="00B0F0"/>
                </a:solidFill>
              </a:rPr>
              <a:t>隣の隣の隣</a:t>
            </a:r>
            <a:endParaRPr lang="en-US" altLang="ja-JP" sz="1600" b="1" dirty="0">
              <a:solidFill>
                <a:srgbClr val="00B0F0"/>
              </a:solidFill>
            </a:endParaRPr>
          </a:p>
        </p:txBody>
      </p:sp>
      <p:pic>
        <p:nvPicPr>
          <p:cNvPr id="16" name="图片 15" descr="图示&#10;&#10;描述已自动生成">
            <a:extLst>
              <a:ext uri="{FF2B5EF4-FFF2-40B4-BE49-F238E27FC236}">
                <a16:creationId xmlns:a16="http://schemas.microsoft.com/office/drawing/2014/main" id="{175954F4-7CF7-B26E-5F43-72E5D9C2EC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6655" y="4531414"/>
            <a:ext cx="2258814" cy="1722971"/>
          </a:xfrm>
          <a:prstGeom prst="rect">
            <a:avLst/>
          </a:prstGeom>
        </p:spPr>
      </p:pic>
      <p:pic>
        <p:nvPicPr>
          <p:cNvPr id="7" name="图片 6" descr="图示&#10;&#10;描述已自动生成">
            <a:extLst>
              <a:ext uri="{FF2B5EF4-FFF2-40B4-BE49-F238E27FC236}">
                <a16:creationId xmlns:a16="http://schemas.microsoft.com/office/drawing/2014/main" id="{CE529849-2DCE-0145-86EB-B4DB25DD53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6237" y="4534689"/>
            <a:ext cx="2481117" cy="1734190"/>
          </a:xfrm>
          <a:prstGeom prst="rect">
            <a:avLst/>
          </a:prstGeom>
        </p:spPr>
      </p:pic>
      <p:sp>
        <p:nvSpPr>
          <p:cNvPr id="9" name="文本框 8">
            <a:extLst>
              <a:ext uri="{FF2B5EF4-FFF2-40B4-BE49-F238E27FC236}">
                <a16:creationId xmlns:a16="http://schemas.microsoft.com/office/drawing/2014/main" id="{EE26AC40-7013-BB14-3568-E97D46F82FE1}"/>
              </a:ext>
            </a:extLst>
          </p:cNvPr>
          <p:cNvSpPr txBox="1"/>
          <p:nvPr/>
        </p:nvSpPr>
        <p:spPr>
          <a:xfrm>
            <a:off x="9976881" y="5523903"/>
            <a:ext cx="1237839" cy="369332"/>
          </a:xfrm>
          <a:prstGeom prst="rect">
            <a:avLst/>
          </a:prstGeom>
          <a:noFill/>
        </p:spPr>
        <p:txBody>
          <a:bodyPr wrap="none" rtlCol="0">
            <a:spAutoFit/>
          </a:bodyPr>
          <a:lstStyle/>
          <a:p>
            <a:r>
              <a:rPr lang="en-US" altLang="ja-JP" b="1" dirty="0"/>
              <a:t>N</a:t>
            </a:r>
            <a:r>
              <a:rPr lang="en-US" altLang="zh-CN" b="1" dirty="0"/>
              <a:t>ei</a:t>
            </a:r>
            <a:r>
              <a:rPr lang="ja-JP" altLang="en-US" b="1" dirty="0"/>
              <a:t>グラフ</a:t>
            </a:r>
            <a:endParaRPr lang="zh-CN" altLang="en-US" b="1" dirty="0"/>
          </a:p>
        </p:txBody>
      </p:sp>
      <p:sp>
        <p:nvSpPr>
          <p:cNvPr id="11" name="矩形 10">
            <a:extLst>
              <a:ext uri="{FF2B5EF4-FFF2-40B4-BE49-F238E27FC236}">
                <a16:creationId xmlns:a16="http://schemas.microsoft.com/office/drawing/2014/main" id="{991ADF98-D173-4AEF-0FBA-AB2158B72C4D}"/>
              </a:ext>
            </a:extLst>
          </p:cNvPr>
          <p:cNvSpPr/>
          <p:nvPr/>
        </p:nvSpPr>
        <p:spPr>
          <a:xfrm>
            <a:off x="6039544" y="4558803"/>
            <a:ext cx="3284028" cy="2080790"/>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下 12">
            <a:extLst>
              <a:ext uri="{FF2B5EF4-FFF2-40B4-BE49-F238E27FC236}">
                <a16:creationId xmlns:a16="http://schemas.microsoft.com/office/drawing/2014/main" id="{CA094501-B467-A515-FA73-FDC1928FD1E8}"/>
              </a:ext>
            </a:extLst>
          </p:cNvPr>
          <p:cNvSpPr/>
          <p:nvPr/>
        </p:nvSpPr>
        <p:spPr>
          <a:xfrm rot="16200000">
            <a:off x="9632665" y="5490494"/>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B028F48F-8453-0FEF-74B4-E069AF51D032}"/>
              </a:ext>
            </a:extLst>
          </p:cNvPr>
          <p:cNvSpPr txBox="1"/>
          <p:nvPr/>
        </p:nvSpPr>
        <p:spPr>
          <a:xfrm>
            <a:off x="8595627" y="311071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18" name="文本框 17">
            <a:extLst>
              <a:ext uri="{FF2B5EF4-FFF2-40B4-BE49-F238E27FC236}">
                <a16:creationId xmlns:a16="http://schemas.microsoft.com/office/drawing/2014/main" id="{8D960A36-CC21-DD79-95F9-8242247447CC}"/>
              </a:ext>
            </a:extLst>
          </p:cNvPr>
          <p:cNvSpPr txBox="1"/>
          <p:nvPr/>
        </p:nvSpPr>
        <p:spPr>
          <a:xfrm>
            <a:off x="9038811" y="3213207"/>
            <a:ext cx="1235092" cy="369332"/>
          </a:xfrm>
          <a:prstGeom prst="rect">
            <a:avLst/>
          </a:prstGeom>
          <a:noFill/>
        </p:spPr>
        <p:txBody>
          <a:bodyPr wrap="square">
            <a:spAutoFit/>
          </a:bodyPr>
          <a:lstStyle/>
          <a:p>
            <a:r>
              <a:rPr lang="en-US" altLang="ja-JP" b="1" dirty="0"/>
              <a:t>Nei</a:t>
            </a:r>
            <a:r>
              <a:rPr lang="ja-JP" altLang="en-US" sz="1800" b="1" dirty="0"/>
              <a:t>方法</a:t>
            </a:r>
            <a:endParaRPr lang="en-US" altLang="ja-JP" sz="1800" b="1" dirty="0"/>
          </a:p>
        </p:txBody>
      </p:sp>
      <p:grpSp>
        <p:nvGrpSpPr>
          <p:cNvPr id="5" name="组合 4">
            <a:extLst>
              <a:ext uri="{FF2B5EF4-FFF2-40B4-BE49-F238E27FC236}">
                <a16:creationId xmlns:a16="http://schemas.microsoft.com/office/drawing/2014/main" id="{CEE9B4F1-F8EC-E573-4755-5A70E319D46C}"/>
              </a:ext>
            </a:extLst>
          </p:cNvPr>
          <p:cNvGrpSpPr/>
          <p:nvPr/>
        </p:nvGrpSpPr>
        <p:grpSpPr>
          <a:xfrm>
            <a:off x="6117046" y="2264577"/>
            <a:ext cx="2512487" cy="2043684"/>
            <a:chOff x="1237672" y="0"/>
            <a:chExt cx="8323289" cy="6770255"/>
          </a:xfrm>
        </p:grpSpPr>
        <p:grpSp>
          <p:nvGrpSpPr>
            <p:cNvPr id="12" name="组合 11">
              <a:extLst>
                <a:ext uri="{FF2B5EF4-FFF2-40B4-BE49-F238E27FC236}">
                  <a16:creationId xmlns:a16="http://schemas.microsoft.com/office/drawing/2014/main" id="{88E86FEC-9410-6F28-D88F-214625C4FA85}"/>
                </a:ext>
              </a:extLst>
            </p:cNvPr>
            <p:cNvGrpSpPr/>
            <p:nvPr/>
          </p:nvGrpSpPr>
          <p:grpSpPr>
            <a:xfrm>
              <a:off x="1237672" y="0"/>
              <a:ext cx="8323289" cy="6770255"/>
              <a:chOff x="1237672" y="0"/>
              <a:chExt cx="8323289" cy="6770255"/>
            </a:xfrm>
          </p:grpSpPr>
          <p:grpSp>
            <p:nvGrpSpPr>
              <p:cNvPr id="41" name="组合 40">
                <a:extLst>
                  <a:ext uri="{FF2B5EF4-FFF2-40B4-BE49-F238E27FC236}">
                    <a16:creationId xmlns:a16="http://schemas.microsoft.com/office/drawing/2014/main" id="{AF12F9EC-140A-9581-B116-0C496899F6BE}"/>
                  </a:ext>
                </a:extLst>
              </p:cNvPr>
              <p:cNvGrpSpPr/>
              <p:nvPr/>
            </p:nvGrpSpPr>
            <p:grpSpPr>
              <a:xfrm>
                <a:off x="1237672" y="0"/>
                <a:ext cx="8323289" cy="6770255"/>
                <a:chOff x="1237672" y="0"/>
                <a:chExt cx="8323289" cy="6770255"/>
              </a:xfrm>
            </p:grpSpPr>
            <p:pic>
              <p:nvPicPr>
                <p:cNvPr id="450" name="图片 449" descr="图表, 雷达图&#10;&#10;描述已自动生成">
                  <a:extLst>
                    <a:ext uri="{FF2B5EF4-FFF2-40B4-BE49-F238E27FC236}">
                      <a16:creationId xmlns:a16="http://schemas.microsoft.com/office/drawing/2014/main" id="{BD234BE8-2369-1857-D893-45753939A342}"/>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451" name="任意多边形: 形状 450">
                  <a:extLst>
                    <a:ext uri="{FF2B5EF4-FFF2-40B4-BE49-F238E27FC236}">
                      <a16:creationId xmlns:a16="http://schemas.microsoft.com/office/drawing/2014/main" id="{7369A32B-C1BA-E0C2-EF05-0F9D7195B22B}"/>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任意多边形: 形状 41">
                <a:extLst>
                  <a:ext uri="{FF2B5EF4-FFF2-40B4-BE49-F238E27FC236}">
                    <a16:creationId xmlns:a16="http://schemas.microsoft.com/office/drawing/2014/main" id="{F8C2530C-B0DD-5C1F-2D28-FA69118B21E0}"/>
                  </a:ext>
                </a:extLst>
              </p:cNvPr>
              <p:cNvSpPr/>
              <p:nvPr/>
            </p:nvSpPr>
            <p:spPr>
              <a:xfrm>
                <a:off x="4922044" y="1035844"/>
                <a:ext cx="1059656" cy="926306"/>
              </a:xfrm>
              <a:custGeom>
                <a:avLst/>
                <a:gdLst>
                  <a:gd name="connsiteX0" fmla="*/ 0 w 1059656"/>
                  <a:gd name="connsiteY0" fmla="*/ 700087 h 926306"/>
                  <a:gd name="connsiteX1" fmla="*/ 157162 w 1059656"/>
                  <a:gd name="connsiteY1" fmla="*/ 831056 h 926306"/>
                  <a:gd name="connsiteX2" fmla="*/ 962025 w 1059656"/>
                  <a:gd name="connsiteY2" fmla="*/ 926306 h 926306"/>
                  <a:gd name="connsiteX3" fmla="*/ 1059656 w 1059656"/>
                  <a:gd name="connsiteY3" fmla="*/ 240506 h 926306"/>
                  <a:gd name="connsiteX4" fmla="*/ 890587 w 1059656"/>
                  <a:gd name="connsiteY4" fmla="*/ 21431 h 926306"/>
                  <a:gd name="connsiteX5" fmla="*/ 657225 w 1059656"/>
                  <a:gd name="connsiteY5" fmla="*/ 0 h 926306"/>
                  <a:gd name="connsiteX6" fmla="*/ 0 w 1059656"/>
                  <a:gd name="connsiteY6" fmla="*/ 700087 h 92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656" h="926306">
                    <a:moveTo>
                      <a:pt x="0" y="700087"/>
                    </a:moveTo>
                    <a:lnTo>
                      <a:pt x="157162" y="831056"/>
                    </a:lnTo>
                    <a:lnTo>
                      <a:pt x="962025" y="926306"/>
                    </a:lnTo>
                    <a:lnTo>
                      <a:pt x="1059656" y="240506"/>
                    </a:lnTo>
                    <a:lnTo>
                      <a:pt x="890587" y="21431"/>
                    </a:lnTo>
                    <a:lnTo>
                      <a:pt x="657225" y="0"/>
                    </a:lnTo>
                    <a:lnTo>
                      <a:pt x="0" y="70008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7A3EA603-0C6C-0CAE-AF3C-B4B463F573F0}"/>
                  </a:ext>
                </a:extLst>
              </p:cNvPr>
              <p:cNvSpPr/>
              <p:nvPr/>
            </p:nvSpPr>
            <p:spPr>
              <a:xfrm>
                <a:off x="5895975" y="1271588"/>
                <a:ext cx="876300" cy="1012031"/>
              </a:xfrm>
              <a:custGeom>
                <a:avLst/>
                <a:gdLst>
                  <a:gd name="connsiteX0" fmla="*/ 88106 w 876300"/>
                  <a:gd name="connsiteY0" fmla="*/ 0 h 1012031"/>
                  <a:gd name="connsiteX1" fmla="*/ 876300 w 876300"/>
                  <a:gd name="connsiteY1" fmla="*/ 169068 h 1012031"/>
                  <a:gd name="connsiteX2" fmla="*/ 264319 w 876300"/>
                  <a:gd name="connsiteY2" fmla="*/ 1012031 h 1012031"/>
                  <a:gd name="connsiteX3" fmla="*/ 0 w 876300"/>
                  <a:gd name="connsiteY3" fmla="*/ 685800 h 1012031"/>
                  <a:gd name="connsiteX4" fmla="*/ 88106 w 876300"/>
                  <a:gd name="connsiteY4" fmla="*/ 0 h 101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300" h="1012031">
                    <a:moveTo>
                      <a:pt x="88106" y="0"/>
                    </a:moveTo>
                    <a:lnTo>
                      <a:pt x="876300" y="169068"/>
                    </a:lnTo>
                    <a:lnTo>
                      <a:pt x="264319" y="1012031"/>
                    </a:lnTo>
                    <a:lnTo>
                      <a:pt x="0" y="685800"/>
                    </a:lnTo>
                    <a:lnTo>
                      <a:pt x="881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C45C877B-DD85-33E5-DDAA-BDF70DD39D1A}"/>
                  </a:ext>
                </a:extLst>
              </p:cNvPr>
              <p:cNvSpPr/>
              <p:nvPr/>
            </p:nvSpPr>
            <p:spPr>
              <a:xfrm>
                <a:off x="6376988" y="1821656"/>
                <a:ext cx="814387" cy="564357"/>
              </a:xfrm>
              <a:custGeom>
                <a:avLst/>
                <a:gdLst>
                  <a:gd name="connsiteX0" fmla="*/ 0 w 814387"/>
                  <a:gd name="connsiteY0" fmla="*/ 564357 h 564357"/>
                  <a:gd name="connsiteX1" fmla="*/ 661987 w 814387"/>
                  <a:gd name="connsiteY1" fmla="*/ 0 h 564357"/>
                  <a:gd name="connsiteX2" fmla="*/ 814387 w 814387"/>
                  <a:gd name="connsiteY2" fmla="*/ 509588 h 564357"/>
                  <a:gd name="connsiteX3" fmla="*/ 0 w 814387"/>
                  <a:gd name="connsiteY3" fmla="*/ 564357 h 564357"/>
                </a:gdLst>
                <a:ahLst/>
                <a:cxnLst>
                  <a:cxn ang="0">
                    <a:pos x="connsiteX0" y="connsiteY0"/>
                  </a:cxn>
                  <a:cxn ang="0">
                    <a:pos x="connsiteX1" y="connsiteY1"/>
                  </a:cxn>
                  <a:cxn ang="0">
                    <a:pos x="connsiteX2" y="connsiteY2"/>
                  </a:cxn>
                  <a:cxn ang="0">
                    <a:pos x="connsiteX3" y="connsiteY3"/>
                  </a:cxn>
                </a:cxnLst>
                <a:rect l="l" t="t" r="r" b="b"/>
                <a:pathLst>
                  <a:path w="814387" h="564357">
                    <a:moveTo>
                      <a:pt x="0" y="564357"/>
                    </a:moveTo>
                    <a:lnTo>
                      <a:pt x="661987" y="0"/>
                    </a:lnTo>
                    <a:lnTo>
                      <a:pt x="814387" y="509588"/>
                    </a:lnTo>
                    <a:lnTo>
                      <a:pt x="0" y="56435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a:extLst>
                  <a:ext uri="{FF2B5EF4-FFF2-40B4-BE49-F238E27FC236}">
                    <a16:creationId xmlns:a16="http://schemas.microsoft.com/office/drawing/2014/main" id="{9BDF8D71-00BC-BD39-49EE-DC1408320803}"/>
                  </a:ext>
                </a:extLst>
              </p:cNvPr>
              <p:cNvSpPr/>
              <p:nvPr/>
            </p:nvSpPr>
            <p:spPr>
              <a:xfrm>
                <a:off x="5815013" y="740569"/>
                <a:ext cx="1702593" cy="700087"/>
              </a:xfrm>
              <a:custGeom>
                <a:avLst/>
                <a:gdLst>
                  <a:gd name="connsiteX0" fmla="*/ 0 w 1702593"/>
                  <a:gd name="connsiteY0" fmla="*/ 316706 h 700087"/>
                  <a:gd name="connsiteX1" fmla="*/ 347662 w 1702593"/>
                  <a:gd name="connsiteY1" fmla="*/ 0 h 700087"/>
                  <a:gd name="connsiteX2" fmla="*/ 1378743 w 1702593"/>
                  <a:gd name="connsiteY2" fmla="*/ 78581 h 700087"/>
                  <a:gd name="connsiteX3" fmla="*/ 1702593 w 1702593"/>
                  <a:gd name="connsiteY3" fmla="*/ 528637 h 700087"/>
                  <a:gd name="connsiteX4" fmla="*/ 1507331 w 1702593"/>
                  <a:gd name="connsiteY4" fmla="*/ 607219 h 700087"/>
                  <a:gd name="connsiteX5" fmla="*/ 959643 w 1702593"/>
                  <a:gd name="connsiteY5" fmla="*/ 700087 h 700087"/>
                  <a:gd name="connsiteX6" fmla="*/ 159543 w 1702593"/>
                  <a:gd name="connsiteY6" fmla="*/ 528637 h 700087"/>
                  <a:gd name="connsiteX7" fmla="*/ 0 w 1702593"/>
                  <a:gd name="connsiteY7" fmla="*/ 316706 h 70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2593" h="700087">
                    <a:moveTo>
                      <a:pt x="0" y="316706"/>
                    </a:moveTo>
                    <a:lnTo>
                      <a:pt x="347662" y="0"/>
                    </a:lnTo>
                    <a:lnTo>
                      <a:pt x="1378743" y="78581"/>
                    </a:lnTo>
                    <a:lnTo>
                      <a:pt x="1702593" y="528637"/>
                    </a:lnTo>
                    <a:lnTo>
                      <a:pt x="1507331" y="607219"/>
                    </a:lnTo>
                    <a:lnTo>
                      <a:pt x="959643" y="700087"/>
                    </a:lnTo>
                    <a:lnTo>
                      <a:pt x="159543" y="528637"/>
                    </a:lnTo>
                    <a:lnTo>
                      <a:pt x="0" y="3167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a:extLst>
                  <a:ext uri="{FF2B5EF4-FFF2-40B4-BE49-F238E27FC236}">
                    <a16:creationId xmlns:a16="http://schemas.microsoft.com/office/drawing/2014/main" id="{73864168-5B1C-7B02-198A-2F6342EBBC77}"/>
                  </a:ext>
                </a:extLst>
              </p:cNvPr>
              <p:cNvSpPr/>
              <p:nvPr/>
            </p:nvSpPr>
            <p:spPr>
              <a:xfrm>
                <a:off x="7027069" y="1264444"/>
                <a:ext cx="804862" cy="1100137"/>
              </a:xfrm>
              <a:custGeom>
                <a:avLst/>
                <a:gdLst>
                  <a:gd name="connsiteX0" fmla="*/ 297656 w 804862"/>
                  <a:gd name="connsiteY0" fmla="*/ 88106 h 1100137"/>
                  <a:gd name="connsiteX1" fmla="*/ 500062 w 804862"/>
                  <a:gd name="connsiteY1" fmla="*/ 0 h 1100137"/>
                  <a:gd name="connsiteX2" fmla="*/ 804862 w 804862"/>
                  <a:gd name="connsiteY2" fmla="*/ 69056 h 1100137"/>
                  <a:gd name="connsiteX3" fmla="*/ 802481 w 804862"/>
                  <a:gd name="connsiteY3" fmla="*/ 554831 h 1100137"/>
                  <a:gd name="connsiteX4" fmla="*/ 559594 w 804862"/>
                  <a:gd name="connsiteY4" fmla="*/ 973931 h 1100137"/>
                  <a:gd name="connsiteX5" fmla="*/ 416719 w 804862"/>
                  <a:gd name="connsiteY5" fmla="*/ 1100137 h 1100137"/>
                  <a:gd name="connsiteX6" fmla="*/ 154781 w 804862"/>
                  <a:gd name="connsiteY6" fmla="*/ 1064419 h 1100137"/>
                  <a:gd name="connsiteX7" fmla="*/ 0 w 804862"/>
                  <a:gd name="connsiteY7" fmla="*/ 542925 h 1100137"/>
                  <a:gd name="connsiteX8" fmla="*/ 297656 w 804862"/>
                  <a:gd name="connsiteY8" fmla="*/ 88106 h 110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862" h="1100137">
                    <a:moveTo>
                      <a:pt x="297656" y="88106"/>
                    </a:moveTo>
                    <a:lnTo>
                      <a:pt x="500062" y="0"/>
                    </a:lnTo>
                    <a:lnTo>
                      <a:pt x="804862" y="69056"/>
                    </a:lnTo>
                    <a:cubicBezTo>
                      <a:pt x="804068" y="230981"/>
                      <a:pt x="803275" y="392906"/>
                      <a:pt x="802481" y="554831"/>
                    </a:cubicBezTo>
                    <a:lnTo>
                      <a:pt x="559594" y="973931"/>
                    </a:lnTo>
                    <a:lnTo>
                      <a:pt x="416719" y="1100137"/>
                    </a:lnTo>
                    <a:lnTo>
                      <a:pt x="154781" y="1064419"/>
                    </a:lnTo>
                    <a:lnTo>
                      <a:pt x="0" y="542925"/>
                    </a:lnTo>
                    <a:lnTo>
                      <a:pt x="297656" y="881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a:extLst>
                  <a:ext uri="{FF2B5EF4-FFF2-40B4-BE49-F238E27FC236}">
                    <a16:creationId xmlns:a16="http://schemas.microsoft.com/office/drawing/2014/main" id="{F7E6FF98-2396-EE69-B15D-07D9B129A459}"/>
                  </a:ext>
                </a:extLst>
              </p:cNvPr>
              <p:cNvSpPr/>
              <p:nvPr/>
            </p:nvSpPr>
            <p:spPr>
              <a:xfrm>
                <a:off x="7458075" y="2247900"/>
                <a:ext cx="747713" cy="431006"/>
              </a:xfrm>
              <a:custGeom>
                <a:avLst/>
                <a:gdLst>
                  <a:gd name="connsiteX0" fmla="*/ 126206 w 747713"/>
                  <a:gd name="connsiteY0" fmla="*/ 0 h 431006"/>
                  <a:gd name="connsiteX1" fmla="*/ 747713 w 747713"/>
                  <a:gd name="connsiteY1" fmla="*/ 276225 h 431006"/>
                  <a:gd name="connsiteX2" fmla="*/ 595313 w 747713"/>
                  <a:gd name="connsiteY2" fmla="*/ 431006 h 431006"/>
                  <a:gd name="connsiteX3" fmla="*/ 28575 w 747713"/>
                  <a:gd name="connsiteY3" fmla="*/ 197644 h 431006"/>
                  <a:gd name="connsiteX4" fmla="*/ 0 w 747713"/>
                  <a:gd name="connsiteY4" fmla="*/ 109538 h 431006"/>
                  <a:gd name="connsiteX5" fmla="*/ 126206 w 747713"/>
                  <a:gd name="connsiteY5" fmla="*/ 0 h 43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7713" h="431006">
                    <a:moveTo>
                      <a:pt x="126206" y="0"/>
                    </a:moveTo>
                    <a:lnTo>
                      <a:pt x="747713" y="276225"/>
                    </a:lnTo>
                    <a:lnTo>
                      <a:pt x="595313" y="431006"/>
                    </a:lnTo>
                    <a:lnTo>
                      <a:pt x="28575" y="197644"/>
                    </a:lnTo>
                    <a:lnTo>
                      <a:pt x="0" y="109538"/>
                    </a:lnTo>
                    <a:lnTo>
                      <a:pt x="1262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2FBE41FE-7469-6711-F086-1021EF77770C}"/>
                  </a:ext>
                </a:extLst>
              </p:cNvPr>
              <p:cNvSpPr/>
              <p:nvPr/>
            </p:nvSpPr>
            <p:spPr>
              <a:xfrm>
                <a:off x="7391400" y="2457450"/>
                <a:ext cx="721519" cy="545306"/>
              </a:xfrm>
              <a:custGeom>
                <a:avLst/>
                <a:gdLst>
                  <a:gd name="connsiteX0" fmla="*/ 83344 w 721519"/>
                  <a:gd name="connsiteY0" fmla="*/ 0 h 545306"/>
                  <a:gd name="connsiteX1" fmla="*/ 0 w 721519"/>
                  <a:gd name="connsiteY1" fmla="*/ 350044 h 545306"/>
                  <a:gd name="connsiteX2" fmla="*/ 721519 w 721519"/>
                  <a:gd name="connsiteY2" fmla="*/ 545306 h 545306"/>
                  <a:gd name="connsiteX3" fmla="*/ 678656 w 721519"/>
                  <a:gd name="connsiteY3" fmla="*/ 228600 h 545306"/>
                  <a:gd name="connsiteX4" fmla="*/ 83344 w 721519"/>
                  <a:gd name="connsiteY4" fmla="*/ 0 h 54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519" h="545306">
                    <a:moveTo>
                      <a:pt x="83344" y="0"/>
                    </a:moveTo>
                    <a:lnTo>
                      <a:pt x="0" y="350044"/>
                    </a:lnTo>
                    <a:lnTo>
                      <a:pt x="721519" y="545306"/>
                    </a:lnTo>
                    <a:lnTo>
                      <a:pt x="678656" y="228600"/>
                    </a:lnTo>
                    <a:lnTo>
                      <a:pt x="833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a:extLst>
                  <a:ext uri="{FF2B5EF4-FFF2-40B4-BE49-F238E27FC236}">
                    <a16:creationId xmlns:a16="http://schemas.microsoft.com/office/drawing/2014/main" id="{A01CAA64-85B9-7CA6-915E-4FD5BE6EB76D}"/>
                  </a:ext>
                </a:extLst>
              </p:cNvPr>
              <p:cNvSpPr/>
              <p:nvPr/>
            </p:nvSpPr>
            <p:spPr>
              <a:xfrm>
                <a:off x="7217569" y="2821781"/>
                <a:ext cx="897731" cy="1033463"/>
              </a:xfrm>
              <a:custGeom>
                <a:avLst/>
                <a:gdLst>
                  <a:gd name="connsiteX0" fmla="*/ 176212 w 897731"/>
                  <a:gd name="connsiteY0" fmla="*/ 0 h 1033463"/>
                  <a:gd name="connsiteX1" fmla="*/ 0 w 897731"/>
                  <a:gd name="connsiteY1" fmla="*/ 619125 h 1033463"/>
                  <a:gd name="connsiteX2" fmla="*/ 507206 w 897731"/>
                  <a:gd name="connsiteY2" fmla="*/ 1033463 h 1033463"/>
                  <a:gd name="connsiteX3" fmla="*/ 621506 w 897731"/>
                  <a:gd name="connsiteY3" fmla="*/ 895350 h 1033463"/>
                  <a:gd name="connsiteX4" fmla="*/ 897731 w 897731"/>
                  <a:gd name="connsiteY4" fmla="*/ 195263 h 1033463"/>
                  <a:gd name="connsiteX5" fmla="*/ 176212 w 897731"/>
                  <a:gd name="connsiteY5" fmla="*/ 0 h 103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731" h="1033463">
                    <a:moveTo>
                      <a:pt x="176212" y="0"/>
                    </a:moveTo>
                    <a:lnTo>
                      <a:pt x="0" y="619125"/>
                    </a:lnTo>
                    <a:lnTo>
                      <a:pt x="507206" y="1033463"/>
                    </a:lnTo>
                    <a:lnTo>
                      <a:pt x="621506" y="895350"/>
                    </a:lnTo>
                    <a:lnTo>
                      <a:pt x="897731" y="195263"/>
                    </a:lnTo>
                    <a:lnTo>
                      <a:pt x="176212"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87118801-87FD-DCF9-B508-80AF37855E26}"/>
                  </a:ext>
                </a:extLst>
              </p:cNvPr>
              <p:cNvSpPr/>
              <p:nvPr/>
            </p:nvSpPr>
            <p:spPr>
              <a:xfrm>
                <a:off x="6538913" y="3367088"/>
                <a:ext cx="1181100" cy="812006"/>
              </a:xfrm>
              <a:custGeom>
                <a:avLst/>
                <a:gdLst>
                  <a:gd name="connsiteX0" fmla="*/ 352425 w 1181100"/>
                  <a:gd name="connsiteY0" fmla="*/ 0 h 812006"/>
                  <a:gd name="connsiteX1" fmla="*/ 669131 w 1181100"/>
                  <a:gd name="connsiteY1" fmla="*/ 69056 h 812006"/>
                  <a:gd name="connsiteX2" fmla="*/ 1181100 w 1181100"/>
                  <a:gd name="connsiteY2" fmla="*/ 488156 h 812006"/>
                  <a:gd name="connsiteX3" fmla="*/ 1176337 w 1181100"/>
                  <a:gd name="connsiteY3" fmla="*/ 645318 h 812006"/>
                  <a:gd name="connsiteX4" fmla="*/ 1121568 w 1181100"/>
                  <a:gd name="connsiteY4" fmla="*/ 728662 h 812006"/>
                  <a:gd name="connsiteX5" fmla="*/ 881062 w 1181100"/>
                  <a:gd name="connsiteY5" fmla="*/ 812006 h 812006"/>
                  <a:gd name="connsiteX6" fmla="*/ 185737 w 1181100"/>
                  <a:gd name="connsiteY6" fmla="*/ 773906 h 812006"/>
                  <a:gd name="connsiteX7" fmla="*/ 0 w 1181100"/>
                  <a:gd name="connsiteY7" fmla="*/ 450056 h 812006"/>
                  <a:gd name="connsiteX8" fmla="*/ 352425 w 1181100"/>
                  <a:gd name="connsiteY8" fmla="*/ 0 h 81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1100" h="812006">
                    <a:moveTo>
                      <a:pt x="352425" y="0"/>
                    </a:moveTo>
                    <a:lnTo>
                      <a:pt x="669131" y="69056"/>
                    </a:lnTo>
                    <a:lnTo>
                      <a:pt x="1181100" y="488156"/>
                    </a:lnTo>
                    <a:lnTo>
                      <a:pt x="1176337" y="645318"/>
                    </a:lnTo>
                    <a:lnTo>
                      <a:pt x="1121568" y="728662"/>
                    </a:lnTo>
                    <a:lnTo>
                      <a:pt x="881062" y="812006"/>
                    </a:lnTo>
                    <a:lnTo>
                      <a:pt x="185737" y="773906"/>
                    </a:lnTo>
                    <a:lnTo>
                      <a:pt x="0" y="450056"/>
                    </a:lnTo>
                    <a:lnTo>
                      <a:pt x="352425"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a:extLst>
                  <a:ext uri="{FF2B5EF4-FFF2-40B4-BE49-F238E27FC236}">
                    <a16:creationId xmlns:a16="http://schemas.microsoft.com/office/drawing/2014/main" id="{175C7BF0-F0E5-C442-74C4-60A7B5613579}"/>
                  </a:ext>
                </a:extLst>
              </p:cNvPr>
              <p:cNvSpPr/>
              <p:nvPr/>
            </p:nvSpPr>
            <p:spPr>
              <a:xfrm>
                <a:off x="6300788" y="4148138"/>
                <a:ext cx="1123950" cy="511968"/>
              </a:xfrm>
              <a:custGeom>
                <a:avLst/>
                <a:gdLst>
                  <a:gd name="connsiteX0" fmla="*/ 297656 w 1123950"/>
                  <a:gd name="connsiteY0" fmla="*/ 61912 h 511968"/>
                  <a:gd name="connsiteX1" fmla="*/ 435768 w 1123950"/>
                  <a:gd name="connsiteY1" fmla="*/ 0 h 511968"/>
                  <a:gd name="connsiteX2" fmla="*/ 1123950 w 1123950"/>
                  <a:gd name="connsiteY2" fmla="*/ 33337 h 511968"/>
                  <a:gd name="connsiteX3" fmla="*/ 888206 w 1123950"/>
                  <a:gd name="connsiteY3" fmla="*/ 364331 h 511968"/>
                  <a:gd name="connsiteX4" fmla="*/ 397668 w 1123950"/>
                  <a:gd name="connsiteY4" fmla="*/ 511968 h 511968"/>
                  <a:gd name="connsiteX5" fmla="*/ 0 w 1123950"/>
                  <a:gd name="connsiteY5" fmla="*/ 450056 h 511968"/>
                  <a:gd name="connsiteX6" fmla="*/ 297656 w 1123950"/>
                  <a:gd name="connsiteY6" fmla="*/ 61912 h 51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3950" h="511968">
                    <a:moveTo>
                      <a:pt x="297656" y="61912"/>
                    </a:moveTo>
                    <a:lnTo>
                      <a:pt x="435768" y="0"/>
                    </a:lnTo>
                    <a:lnTo>
                      <a:pt x="1123950" y="33337"/>
                    </a:lnTo>
                    <a:lnTo>
                      <a:pt x="888206" y="364331"/>
                    </a:lnTo>
                    <a:lnTo>
                      <a:pt x="397668" y="511968"/>
                    </a:lnTo>
                    <a:lnTo>
                      <a:pt x="0" y="450056"/>
                    </a:lnTo>
                    <a:lnTo>
                      <a:pt x="297656" y="619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a:extLst>
                  <a:ext uri="{FF2B5EF4-FFF2-40B4-BE49-F238E27FC236}">
                    <a16:creationId xmlns:a16="http://schemas.microsoft.com/office/drawing/2014/main" id="{44071ADC-3599-E850-02EB-4441E4AEAF99}"/>
                  </a:ext>
                </a:extLst>
              </p:cNvPr>
              <p:cNvSpPr/>
              <p:nvPr/>
            </p:nvSpPr>
            <p:spPr>
              <a:xfrm>
                <a:off x="5803106" y="4602956"/>
                <a:ext cx="981075" cy="731044"/>
              </a:xfrm>
              <a:custGeom>
                <a:avLst/>
                <a:gdLst>
                  <a:gd name="connsiteX0" fmla="*/ 0 w 981075"/>
                  <a:gd name="connsiteY0" fmla="*/ 357188 h 731044"/>
                  <a:gd name="connsiteX1" fmla="*/ 502444 w 981075"/>
                  <a:gd name="connsiteY1" fmla="*/ 0 h 731044"/>
                  <a:gd name="connsiteX2" fmla="*/ 921544 w 981075"/>
                  <a:gd name="connsiteY2" fmla="*/ 57150 h 731044"/>
                  <a:gd name="connsiteX3" fmla="*/ 981075 w 981075"/>
                  <a:gd name="connsiteY3" fmla="*/ 509588 h 731044"/>
                  <a:gd name="connsiteX4" fmla="*/ 335757 w 981075"/>
                  <a:gd name="connsiteY4" fmla="*/ 731044 h 731044"/>
                  <a:gd name="connsiteX5" fmla="*/ 0 w 981075"/>
                  <a:gd name="connsiteY5" fmla="*/ 357188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075" h="731044">
                    <a:moveTo>
                      <a:pt x="0" y="357188"/>
                    </a:moveTo>
                    <a:lnTo>
                      <a:pt x="502444" y="0"/>
                    </a:lnTo>
                    <a:lnTo>
                      <a:pt x="921544" y="57150"/>
                    </a:lnTo>
                    <a:lnTo>
                      <a:pt x="981075" y="509588"/>
                    </a:lnTo>
                    <a:lnTo>
                      <a:pt x="335757" y="731044"/>
                    </a:lnTo>
                    <a:lnTo>
                      <a:pt x="0" y="35718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a:extLst>
                  <a:ext uri="{FF2B5EF4-FFF2-40B4-BE49-F238E27FC236}">
                    <a16:creationId xmlns:a16="http://schemas.microsoft.com/office/drawing/2014/main" id="{86CEEF19-BCD7-26CA-6EEA-7BC2E5DC5759}"/>
                  </a:ext>
                </a:extLst>
              </p:cNvPr>
              <p:cNvSpPr/>
              <p:nvPr/>
            </p:nvSpPr>
            <p:spPr>
              <a:xfrm>
                <a:off x="4964906" y="4957763"/>
                <a:ext cx="1247775" cy="1624012"/>
              </a:xfrm>
              <a:custGeom>
                <a:avLst/>
                <a:gdLst>
                  <a:gd name="connsiteX0" fmla="*/ 628650 w 1247775"/>
                  <a:gd name="connsiteY0" fmla="*/ 0 h 1624012"/>
                  <a:gd name="connsiteX1" fmla="*/ 826294 w 1247775"/>
                  <a:gd name="connsiteY1" fmla="*/ 0 h 1624012"/>
                  <a:gd name="connsiteX2" fmla="*/ 1193007 w 1247775"/>
                  <a:gd name="connsiteY2" fmla="*/ 383381 h 1624012"/>
                  <a:gd name="connsiteX3" fmla="*/ 1247775 w 1247775"/>
                  <a:gd name="connsiteY3" fmla="*/ 802481 h 1624012"/>
                  <a:gd name="connsiteX4" fmla="*/ 847725 w 1247775"/>
                  <a:gd name="connsiteY4" fmla="*/ 1624012 h 1624012"/>
                  <a:gd name="connsiteX5" fmla="*/ 0 w 1247775"/>
                  <a:gd name="connsiteY5" fmla="*/ 652462 h 1624012"/>
                  <a:gd name="connsiteX6" fmla="*/ 628650 w 1247775"/>
                  <a:gd name="connsiteY6" fmla="*/ 0 h 162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775" h="1624012">
                    <a:moveTo>
                      <a:pt x="628650" y="0"/>
                    </a:moveTo>
                    <a:lnTo>
                      <a:pt x="826294" y="0"/>
                    </a:lnTo>
                    <a:lnTo>
                      <a:pt x="1193007" y="383381"/>
                    </a:lnTo>
                    <a:lnTo>
                      <a:pt x="1247775" y="802481"/>
                    </a:lnTo>
                    <a:lnTo>
                      <a:pt x="847725" y="1624012"/>
                    </a:lnTo>
                    <a:lnTo>
                      <a:pt x="0" y="652462"/>
                    </a:lnTo>
                    <a:lnTo>
                      <a:pt x="628650"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A9A175FB-4CEC-11C0-5DBE-0861532DCC91}"/>
                  </a:ext>
                </a:extLst>
              </p:cNvPr>
              <p:cNvSpPr/>
              <p:nvPr/>
            </p:nvSpPr>
            <p:spPr>
              <a:xfrm>
                <a:off x="4836319" y="4912519"/>
                <a:ext cx="750094" cy="707231"/>
              </a:xfrm>
              <a:custGeom>
                <a:avLst/>
                <a:gdLst>
                  <a:gd name="connsiteX0" fmla="*/ 0 w 750094"/>
                  <a:gd name="connsiteY0" fmla="*/ 16669 h 707231"/>
                  <a:gd name="connsiteX1" fmla="*/ 621506 w 750094"/>
                  <a:gd name="connsiteY1" fmla="*/ 0 h 707231"/>
                  <a:gd name="connsiteX2" fmla="*/ 750094 w 750094"/>
                  <a:gd name="connsiteY2" fmla="*/ 45244 h 707231"/>
                  <a:gd name="connsiteX3" fmla="*/ 102394 w 750094"/>
                  <a:gd name="connsiteY3" fmla="*/ 707231 h 707231"/>
                  <a:gd name="connsiteX4" fmla="*/ 16669 w 750094"/>
                  <a:gd name="connsiteY4" fmla="*/ 395287 h 707231"/>
                  <a:gd name="connsiteX5" fmla="*/ 0 w 750094"/>
                  <a:gd name="connsiteY5" fmla="*/ 16669 h 70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0094" h="707231">
                    <a:moveTo>
                      <a:pt x="0" y="16669"/>
                    </a:moveTo>
                    <a:lnTo>
                      <a:pt x="621506" y="0"/>
                    </a:lnTo>
                    <a:lnTo>
                      <a:pt x="750094" y="45244"/>
                    </a:lnTo>
                    <a:lnTo>
                      <a:pt x="102394" y="707231"/>
                    </a:lnTo>
                    <a:lnTo>
                      <a:pt x="16669" y="395287"/>
                    </a:lnTo>
                    <a:lnTo>
                      <a:pt x="0" y="166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a:extLst>
                  <a:ext uri="{FF2B5EF4-FFF2-40B4-BE49-F238E27FC236}">
                    <a16:creationId xmlns:a16="http://schemas.microsoft.com/office/drawing/2014/main" id="{876514F4-0A4A-6DCC-4DA8-4C25841725DC}"/>
                  </a:ext>
                </a:extLst>
              </p:cNvPr>
              <p:cNvSpPr/>
              <p:nvPr/>
            </p:nvSpPr>
            <p:spPr>
              <a:xfrm>
                <a:off x="4291013" y="4907756"/>
                <a:ext cx="559593" cy="533400"/>
              </a:xfrm>
              <a:custGeom>
                <a:avLst/>
                <a:gdLst>
                  <a:gd name="connsiteX0" fmla="*/ 185737 w 559593"/>
                  <a:gd name="connsiteY0" fmla="*/ 0 h 533400"/>
                  <a:gd name="connsiteX1" fmla="*/ 526256 w 559593"/>
                  <a:gd name="connsiteY1" fmla="*/ 21432 h 533400"/>
                  <a:gd name="connsiteX2" fmla="*/ 559593 w 559593"/>
                  <a:gd name="connsiteY2" fmla="*/ 407194 h 533400"/>
                  <a:gd name="connsiteX3" fmla="*/ 64293 w 559593"/>
                  <a:gd name="connsiteY3" fmla="*/ 533400 h 533400"/>
                  <a:gd name="connsiteX4" fmla="*/ 21431 w 559593"/>
                  <a:gd name="connsiteY4" fmla="*/ 497682 h 533400"/>
                  <a:gd name="connsiteX5" fmla="*/ 0 w 559593"/>
                  <a:gd name="connsiteY5" fmla="*/ 288132 h 533400"/>
                  <a:gd name="connsiteX6" fmla="*/ 50006 w 559593"/>
                  <a:gd name="connsiteY6" fmla="*/ 69057 h 533400"/>
                  <a:gd name="connsiteX7" fmla="*/ 107156 w 559593"/>
                  <a:gd name="connsiteY7" fmla="*/ 19050 h 533400"/>
                  <a:gd name="connsiteX8" fmla="*/ 185737 w 559593"/>
                  <a:gd name="connsiteY8"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9593" h="533400">
                    <a:moveTo>
                      <a:pt x="185737" y="0"/>
                    </a:moveTo>
                    <a:lnTo>
                      <a:pt x="526256" y="21432"/>
                    </a:lnTo>
                    <a:lnTo>
                      <a:pt x="559593" y="407194"/>
                    </a:lnTo>
                    <a:lnTo>
                      <a:pt x="64293" y="533400"/>
                    </a:lnTo>
                    <a:lnTo>
                      <a:pt x="21431" y="497682"/>
                    </a:lnTo>
                    <a:lnTo>
                      <a:pt x="0" y="288132"/>
                    </a:lnTo>
                    <a:lnTo>
                      <a:pt x="50006" y="69057"/>
                    </a:lnTo>
                    <a:lnTo>
                      <a:pt x="107156" y="19050"/>
                    </a:lnTo>
                    <a:lnTo>
                      <a:pt x="185737"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a:extLst>
                  <a:ext uri="{FF2B5EF4-FFF2-40B4-BE49-F238E27FC236}">
                    <a16:creationId xmlns:a16="http://schemas.microsoft.com/office/drawing/2014/main" id="{37854803-4FB3-2B17-763C-BE1432329B32}"/>
                  </a:ext>
                </a:extLst>
              </p:cNvPr>
              <p:cNvSpPr/>
              <p:nvPr/>
            </p:nvSpPr>
            <p:spPr>
              <a:xfrm>
                <a:off x="3393281" y="4314825"/>
                <a:ext cx="1012032" cy="669131"/>
              </a:xfrm>
              <a:custGeom>
                <a:avLst/>
                <a:gdLst>
                  <a:gd name="connsiteX0" fmla="*/ 292894 w 1012032"/>
                  <a:gd name="connsiteY0" fmla="*/ 0 h 669131"/>
                  <a:gd name="connsiteX1" fmla="*/ 631032 w 1012032"/>
                  <a:gd name="connsiteY1" fmla="*/ 95250 h 669131"/>
                  <a:gd name="connsiteX2" fmla="*/ 1012032 w 1012032"/>
                  <a:gd name="connsiteY2" fmla="*/ 611981 h 669131"/>
                  <a:gd name="connsiteX3" fmla="*/ 933450 w 1012032"/>
                  <a:gd name="connsiteY3" fmla="*/ 669131 h 669131"/>
                  <a:gd name="connsiteX4" fmla="*/ 328613 w 1012032"/>
                  <a:gd name="connsiteY4" fmla="*/ 604838 h 669131"/>
                  <a:gd name="connsiteX5" fmla="*/ 0 w 1012032"/>
                  <a:gd name="connsiteY5" fmla="*/ 311944 h 669131"/>
                  <a:gd name="connsiteX6" fmla="*/ 47625 w 1012032"/>
                  <a:gd name="connsiteY6" fmla="*/ 221456 h 669131"/>
                  <a:gd name="connsiteX7" fmla="*/ 292894 w 1012032"/>
                  <a:gd name="connsiteY7"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2032" h="669131">
                    <a:moveTo>
                      <a:pt x="292894" y="0"/>
                    </a:moveTo>
                    <a:lnTo>
                      <a:pt x="631032" y="95250"/>
                    </a:lnTo>
                    <a:lnTo>
                      <a:pt x="1012032" y="611981"/>
                    </a:lnTo>
                    <a:lnTo>
                      <a:pt x="933450" y="669131"/>
                    </a:lnTo>
                    <a:lnTo>
                      <a:pt x="328613" y="604838"/>
                    </a:lnTo>
                    <a:lnTo>
                      <a:pt x="0" y="311944"/>
                    </a:lnTo>
                    <a:lnTo>
                      <a:pt x="47625" y="221456"/>
                    </a:lnTo>
                    <a:lnTo>
                      <a:pt x="29289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a:extLst>
                  <a:ext uri="{FF2B5EF4-FFF2-40B4-BE49-F238E27FC236}">
                    <a16:creationId xmlns:a16="http://schemas.microsoft.com/office/drawing/2014/main" id="{638C9A5B-8A68-E66A-C4FD-3F57CD10571A}"/>
                  </a:ext>
                </a:extLst>
              </p:cNvPr>
              <p:cNvSpPr/>
              <p:nvPr/>
            </p:nvSpPr>
            <p:spPr>
              <a:xfrm>
                <a:off x="3636169" y="3833813"/>
                <a:ext cx="769144" cy="571500"/>
              </a:xfrm>
              <a:custGeom>
                <a:avLst/>
                <a:gdLst>
                  <a:gd name="connsiteX0" fmla="*/ 0 w 769144"/>
                  <a:gd name="connsiteY0" fmla="*/ 11906 h 571500"/>
                  <a:gd name="connsiteX1" fmla="*/ 390525 w 769144"/>
                  <a:gd name="connsiteY1" fmla="*/ 0 h 571500"/>
                  <a:gd name="connsiteX2" fmla="*/ 676275 w 769144"/>
                  <a:gd name="connsiteY2" fmla="*/ 226218 h 571500"/>
                  <a:gd name="connsiteX3" fmla="*/ 769144 w 769144"/>
                  <a:gd name="connsiteY3" fmla="*/ 359568 h 571500"/>
                  <a:gd name="connsiteX4" fmla="*/ 395287 w 769144"/>
                  <a:gd name="connsiteY4" fmla="*/ 571500 h 571500"/>
                  <a:gd name="connsiteX5" fmla="*/ 54769 w 769144"/>
                  <a:gd name="connsiteY5" fmla="*/ 476250 h 571500"/>
                  <a:gd name="connsiteX6" fmla="*/ 0 w 769144"/>
                  <a:gd name="connsiteY6" fmla="*/ 11906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144" h="571500">
                    <a:moveTo>
                      <a:pt x="0" y="11906"/>
                    </a:moveTo>
                    <a:lnTo>
                      <a:pt x="390525" y="0"/>
                    </a:lnTo>
                    <a:lnTo>
                      <a:pt x="676275" y="226218"/>
                    </a:lnTo>
                    <a:lnTo>
                      <a:pt x="769144" y="359568"/>
                    </a:lnTo>
                    <a:lnTo>
                      <a:pt x="395287" y="571500"/>
                    </a:lnTo>
                    <a:lnTo>
                      <a:pt x="54769" y="476250"/>
                    </a:lnTo>
                    <a:lnTo>
                      <a:pt x="0" y="119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extLst>
                  <a:ext uri="{FF2B5EF4-FFF2-40B4-BE49-F238E27FC236}">
                    <a16:creationId xmlns:a16="http://schemas.microsoft.com/office/drawing/2014/main" id="{CC4BF512-DFB9-8BAF-E000-51F60466E8DA}"/>
                  </a:ext>
                </a:extLst>
              </p:cNvPr>
              <p:cNvSpPr/>
              <p:nvPr/>
            </p:nvSpPr>
            <p:spPr>
              <a:xfrm>
                <a:off x="2643188" y="3509963"/>
                <a:ext cx="969168" cy="466725"/>
              </a:xfrm>
              <a:custGeom>
                <a:avLst/>
                <a:gdLst>
                  <a:gd name="connsiteX0" fmla="*/ 0 w 969168"/>
                  <a:gd name="connsiteY0" fmla="*/ 226218 h 466725"/>
                  <a:gd name="connsiteX1" fmla="*/ 864393 w 969168"/>
                  <a:gd name="connsiteY1" fmla="*/ 0 h 466725"/>
                  <a:gd name="connsiteX2" fmla="*/ 969168 w 969168"/>
                  <a:gd name="connsiteY2" fmla="*/ 333375 h 466725"/>
                  <a:gd name="connsiteX3" fmla="*/ 459581 w 969168"/>
                  <a:gd name="connsiteY3" fmla="*/ 466725 h 466725"/>
                  <a:gd name="connsiteX4" fmla="*/ 0 w 969168"/>
                  <a:gd name="connsiteY4" fmla="*/ 226218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168" h="466725">
                    <a:moveTo>
                      <a:pt x="0" y="226218"/>
                    </a:moveTo>
                    <a:lnTo>
                      <a:pt x="864393" y="0"/>
                    </a:lnTo>
                    <a:lnTo>
                      <a:pt x="969168" y="333375"/>
                    </a:lnTo>
                    <a:lnTo>
                      <a:pt x="459581" y="466725"/>
                    </a:lnTo>
                    <a:lnTo>
                      <a:pt x="0" y="22621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58">
                <a:extLst>
                  <a:ext uri="{FF2B5EF4-FFF2-40B4-BE49-F238E27FC236}">
                    <a16:creationId xmlns:a16="http://schemas.microsoft.com/office/drawing/2014/main" id="{7712095D-5B31-91E7-0603-B66181CDB700}"/>
                  </a:ext>
                </a:extLst>
              </p:cNvPr>
              <p:cNvSpPr/>
              <p:nvPr/>
            </p:nvSpPr>
            <p:spPr>
              <a:xfrm>
                <a:off x="2962275" y="3850481"/>
                <a:ext cx="731044" cy="678657"/>
              </a:xfrm>
              <a:custGeom>
                <a:avLst/>
                <a:gdLst>
                  <a:gd name="connsiteX0" fmla="*/ 169069 w 731044"/>
                  <a:gd name="connsiteY0" fmla="*/ 123825 h 678657"/>
                  <a:gd name="connsiteX1" fmla="*/ 0 w 731044"/>
                  <a:gd name="connsiteY1" fmla="*/ 373857 h 678657"/>
                  <a:gd name="connsiteX2" fmla="*/ 476250 w 731044"/>
                  <a:gd name="connsiteY2" fmla="*/ 678657 h 678657"/>
                  <a:gd name="connsiteX3" fmla="*/ 731044 w 731044"/>
                  <a:gd name="connsiteY3" fmla="*/ 452438 h 678657"/>
                  <a:gd name="connsiteX4" fmla="*/ 654844 w 731044"/>
                  <a:gd name="connsiteY4" fmla="*/ 0 h 678657"/>
                  <a:gd name="connsiteX5" fmla="*/ 169069 w 731044"/>
                  <a:gd name="connsiteY5" fmla="*/ 123825 h 6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044" h="678657">
                    <a:moveTo>
                      <a:pt x="169069" y="123825"/>
                    </a:moveTo>
                    <a:lnTo>
                      <a:pt x="0" y="373857"/>
                    </a:lnTo>
                    <a:lnTo>
                      <a:pt x="476250" y="678657"/>
                    </a:lnTo>
                    <a:lnTo>
                      <a:pt x="731044" y="452438"/>
                    </a:lnTo>
                    <a:lnTo>
                      <a:pt x="654844" y="0"/>
                    </a:lnTo>
                    <a:lnTo>
                      <a:pt x="169069" y="1238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a:extLst>
                  <a:ext uri="{FF2B5EF4-FFF2-40B4-BE49-F238E27FC236}">
                    <a16:creationId xmlns:a16="http://schemas.microsoft.com/office/drawing/2014/main" id="{31A98EAC-30C0-C8DA-C643-6A8E51243B76}"/>
                  </a:ext>
                </a:extLst>
              </p:cNvPr>
              <p:cNvSpPr/>
              <p:nvPr/>
            </p:nvSpPr>
            <p:spPr>
              <a:xfrm>
                <a:off x="2219325" y="3195638"/>
                <a:ext cx="1304925" cy="538162"/>
              </a:xfrm>
              <a:custGeom>
                <a:avLst/>
                <a:gdLst>
                  <a:gd name="connsiteX0" fmla="*/ 1059656 w 1304925"/>
                  <a:gd name="connsiteY0" fmla="*/ 47625 h 538162"/>
                  <a:gd name="connsiteX1" fmla="*/ 0 w 1304925"/>
                  <a:gd name="connsiteY1" fmla="*/ 0 h 538162"/>
                  <a:gd name="connsiteX2" fmla="*/ 207169 w 1304925"/>
                  <a:gd name="connsiteY2" fmla="*/ 466725 h 538162"/>
                  <a:gd name="connsiteX3" fmla="*/ 290513 w 1304925"/>
                  <a:gd name="connsiteY3" fmla="*/ 531018 h 538162"/>
                  <a:gd name="connsiteX4" fmla="*/ 416719 w 1304925"/>
                  <a:gd name="connsiteY4" fmla="*/ 538162 h 538162"/>
                  <a:gd name="connsiteX5" fmla="*/ 1304925 w 1304925"/>
                  <a:gd name="connsiteY5" fmla="*/ 297656 h 538162"/>
                  <a:gd name="connsiteX6" fmla="*/ 1059656 w 1304925"/>
                  <a:gd name="connsiteY6" fmla="*/ 47625 h 5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4925" h="538162">
                    <a:moveTo>
                      <a:pt x="1059656" y="47625"/>
                    </a:moveTo>
                    <a:lnTo>
                      <a:pt x="0" y="0"/>
                    </a:lnTo>
                    <a:lnTo>
                      <a:pt x="207169" y="466725"/>
                    </a:lnTo>
                    <a:lnTo>
                      <a:pt x="290513" y="531018"/>
                    </a:lnTo>
                    <a:lnTo>
                      <a:pt x="416719" y="538162"/>
                    </a:lnTo>
                    <a:lnTo>
                      <a:pt x="1304925" y="297656"/>
                    </a:lnTo>
                    <a:lnTo>
                      <a:pt x="1059656" y="476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a:extLst>
                  <a:ext uri="{FF2B5EF4-FFF2-40B4-BE49-F238E27FC236}">
                    <a16:creationId xmlns:a16="http://schemas.microsoft.com/office/drawing/2014/main" id="{D43841D3-AEE0-9C74-504C-A3DEF9CA696E}"/>
                  </a:ext>
                </a:extLst>
              </p:cNvPr>
              <p:cNvSpPr/>
              <p:nvPr/>
            </p:nvSpPr>
            <p:spPr>
              <a:xfrm>
                <a:off x="2009775" y="2612231"/>
                <a:ext cx="1423988" cy="642938"/>
              </a:xfrm>
              <a:custGeom>
                <a:avLst/>
                <a:gdLst>
                  <a:gd name="connsiteX0" fmla="*/ 326231 w 1423988"/>
                  <a:gd name="connsiteY0" fmla="*/ 54769 h 642938"/>
                  <a:gd name="connsiteX1" fmla="*/ 1423988 w 1423988"/>
                  <a:gd name="connsiteY1" fmla="*/ 0 h 642938"/>
                  <a:gd name="connsiteX2" fmla="*/ 1245394 w 1423988"/>
                  <a:gd name="connsiteY2" fmla="*/ 642938 h 642938"/>
                  <a:gd name="connsiteX3" fmla="*/ 197644 w 1423988"/>
                  <a:gd name="connsiteY3" fmla="*/ 573882 h 642938"/>
                  <a:gd name="connsiteX4" fmla="*/ 0 w 1423988"/>
                  <a:gd name="connsiteY4" fmla="*/ 411957 h 642938"/>
                  <a:gd name="connsiteX5" fmla="*/ 326231 w 1423988"/>
                  <a:gd name="connsiteY5" fmla="*/ 54769 h 64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988" h="642938">
                    <a:moveTo>
                      <a:pt x="326231" y="54769"/>
                    </a:moveTo>
                    <a:lnTo>
                      <a:pt x="1423988" y="0"/>
                    </a:lnTo>
                    <a:lnTo>
                      <a:pt x="1245394" y="642938"/>
                    </a:lnTo>
                    <a:lnTo>
                      <a:pt x="197644" y="573882"/>
                    </a:lnTo>
                    <a:lnTo>
                      <a:pt x="0" y="411957"/>
                    </a:lnTo>
                    <a:lnTo>
                      <a:pt x="326231" y="547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F51C8811-66AE-2930-7E91-D881378D3411}"/>
                  </a:ext>
                </a:extLst>
              </p:cNvPr>
              <p:cNvSpPr/>
              <p:nvPr/>
            </p:nvSpPr>
            <p:spPr>
              <a:xfrm>
                <a:off x="2340769" y="1521619"/>
                <a:ext cx="1319212" cy="1150144"/>
              </a:xfrm>
              <a:custGeom>
                <a:avLst/>
                <a:gdLst>
                  <a:gd name="connsiteX0" fmla="*/ 159544 w 1319212"/>
                  <a:gd name="connsiteY0" fmla="*/ 0 h 1150144"/>
                  <a:gd name="connsiteX1" fmla="*/ 721519 w 1319212"/>
                  <a:gd name="connsiteY1" fmla="*/ 135731 h 1150144"/>
                  <a:gd name="connsiteX2" fmla="*/ 1319212 w 1319212"/>
                  <a:gd name="connsiteY2" fmla="*/ 731044 h 1150144"/>
                  <a:gd name="connsiteX3" fmla="*/ 1316831 w 1319212"/>
                  <a:gd name="connsiteY3" fmla="*/ 947737 h 1150144"/>
                  <a:gd name="connsiteX4" fmla="*/ 1092994 w 1319212"/>
                  <a:gd name="connsiteY4" fmla="*/ 1095375 h 1150144"/>
                  <a:gd name="connsiteX5" fmla="*/ 0 w 1319212"/>
                  <a:gd name="connsiteY5" fmla="*/ 1150144 h 1150144"/>
                  <a:gd name="connsiteX6" fmla="*/ 159544 w 1319212"/>
                  <a:gd name="connsiteY6" fmla="*/ 0 h 115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212" h="1150144">
                    <a:moveTo>
                      <a:pt x="159544" y="0"/>
                    </a:moveTo>
                    <a:lnTo>
                      <a:pt x="721519" y="135731"/>
                    </a:lnTo>
                    <a:lnTo>
                      <a:pt x="1319212" y="731044"/>
                    </a:lnTo>
                    <a:cubicBezTo>
                      <a:pt x="1318418" y="803275"/>
                      <a:pt x="1317625" y="875506"/>
                      <a:pt x="1316831" y="947737"/>
                    </a:cubicBezTo>
                    <a:lnTo>
                      <a:pt x="1092994" y="1095375"/>
                    </a:lnTo>
                    <a:lnTo>
                      <a:pt x="0" y="1150144"/>
                    </a:lnTo>
                    <a:lnTo>
                      <a:pt x="1595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8" name="任意多边形: 形状 447">
                <a:extLst>
                  <a:ext uri="{FF2B5EF4-FFF2-40B4-BE49-F238E27FC236}">
                    <a16:creationId xmlns:a16="http://schemas.microsoft.com/office/drawing/2014/main" id="{3458CD52-E93D-3C81-1310-24B9164F7DF9}"/>
                  </a:ext>
                </a:extLst>
              </p:cNvPr>
              <p:cNvSpPr/>
              <p:nvPr/>
            </p:nvSpPr>
            <p:spPr>
              <a:xfrm>
                <a:off x="3050381" y="1264444"/>
                <a:ext cx="1524000" cy="983456"/>
              </a:xfrm>
              <a:custGeom>
                <a:avLst/>
                <a:gdLst>
                  <a:gd name="connsiteX0" fmla="*/ 0 w 1524000"/>
                  <a:gd name="connsiteY0" fmla="*/ 381000 h 983456"/>
                  <a:gd name="connsiteX1" fmla="*/ 230982 w 1524000"/>
                  <a:gd name="connsiteY1" fmla="*/ 278606 h 983456"/>
                  <a:gd name="connsiteX2" fmla="*/ 1223963 w 1524000"/>
                  <a:gd name="connsiteY2" fmla="*/ 0 h 983456"/>
                  <a:gd name="connsiteX3" fmla="*/ 1524000 w 1524000"/>
                  <a:gd name="connsiteY3" fmla="*/ 440531 h 983456"/>
                  <a:gd name="connsiteX4" fmla="*/ 1288257 w 1524000"/>
                  <a:gd name="connsiteY4" fmla="*/ 669131 h 983456"/>
                  <a:gd name="connsiteX5" fmla="*/ 597694 w 1524000"/>
                  <a:gd name="connsiteY5" fmla="*/ 983456 h 983456"/>
                  <a:gd name="connsiteX6" fmla="*/ 0 w 1524000"/>
                  <a:gd name="connsiteY6" fmla="*/ 381000 h 983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0" h="983456">
                    <a:moveTo>
                      <a:pt x="0" y="381000"/>
                    </a:moveTo>
                    <a:lnTo>
                      <a:pt x="230982" y="278606"/>
                    </a:lnTo>
                    <a:lnTo>
                      <a:pt x="1223963" y="0"/>
                    </a:lnTo>
                    <a:lnTo>
                      <a:pt x="1524000" y="440531"/>
                    </a:lnTo>
                    <a:lnTo>
                      <a:pt x="1288257" y="669131"/>
                    </a:lnTo>
                    <a:lnTo>
                      <a:pt x="597694" y="983456"/>
                    </a:lnTo>
                    <a:lnTo>
                      <a:pt x="0" y="38100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任意多边形: 形状 448">
                <a:extLst>
                  <a:ext uri="{FF2B5EF4-FFF2-40B4-BE49-F238E27FC236}">
                    <a16:creationId xmlns:a16="http://schemas.microsoft.com/office/drawing/2014/main" id="{1B0A6A18-3F86-DCCE-3B35-4291FEF0A9CB}"/>
                  </a:ext>
                </a:extLst>
              </p:cNvPr>
              <p:cNvSpPr/>
              <p:nvPr/>
            </p:nvSpPr>
            <p:spPr>
              <a:xfrm>
                <a:off x="4276725" y="471488"/>
                <a:ext cx="1316831" cy="1273968"/>
              </a:xfrm>
              <a:custGeom>
                <a:avLst/>
                <a:gdLst>
                  <a:gd name="connsiteX0" fmla="*/ 0 w 1316831"/>
                  <a:gd name="connsiteY0" fmla="*/ 785812 h 1273968"/>
                  <a:gd name="connsiteX1" fmla="*/ 85725 w 1316831"/>
                  <a:gd name="connsiteY1" fmla="*/ 366712 h 1273968"/>
                  <a:gd name="connsiteX2" fmla="*/ 426244 w 1316831"/>
                  <a:gd name="connsiteY2" fmla="*/ 0 h 1273968"/>
                  <a:gd name="connsiteX3" fmla="*/ 1316831 w 1316831"/>
                  <a:gd name="connsiteY3" fmla="*/ 576262 h 1273968"/>
                  <a:gd name="connsiteX4" fmla="*/ 659606 w 1316831"/>
                  <a:gd name="connsiteY4" fmla="*/ 1273968 h 1273968"/>
                  <a:gd name="connsiteX5" fmla="*/ 302419 w 1316831"/>
                  <a:gd name="connsiteY5" fmla="*/ 1226343 h 1273968"/>
                  <a:gd name="connsiteX6" fmla="*/ 0 w 1316831"/>
                  <a:gd name="connsiteY6" fmla="*/ 785812 h 127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6831" h="1273968">
                    <a:moveTo>
                      <a:pt x="0" y="785812"/>
                    </a:moveTo>
                    <a:lnTo>
                      <a:pt x="85725" y="366712"/>
                    </a:lnTo>
                    <a:lnTo>
                      <a:pt x="426244" y="0"/>
                    </a:lnTo>
                    <a:lnTo>
                      <a:pt x="1316831" y="576262"/>
                    </a:lnTo>
                    <a:lnTo>
                      <a:pt x="659606" y="1273968"/>
                    </a:lnTo>
                    <a:lnTo>
                      <a:pt x="302419" y="1226343"/>
                    </a:lnTo>
                    <a:lnTo>
                      <a:pt x="0" y="7858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a:extLst>
                <a:ext uri="{FF2B5EF4-FFF2-40B4-BE49-F238E27FC236}">
                  <a16:creationId xmlns:a16="http://schemas.microsoft.com/office/drawing/2014/main" id="{B99D050E-8DDC-EEE6-2D1D-CACD0D571566}"/>
                </a:ext>
              </a:extLst>
            </p:cNvPr>
            <p:cNvCxnSpPr>
              <a:cxnSpLocks/>
            </p:cNvCxnSpPr>
            <p:nvPr/>
          </p:nvCxnSpPr>
          <p:spPr>
            <a:xfrm>
              <a:off x="5226050" y="3086100"/>
              <a:ext cx="1479550" cy="1443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9C07C4EF-BE48-35C0-FC63-668494B577FF}"/>
                </a:ext>
              </a:extLst>
            </p:cNvPr>
            <p:cNvCxnSpPr>
              <a:cxnSpLocks/>
            </p:cNvCxnSpPr>
            <p:nvPr/>
          </p:nvCxnSpPr>
          <p:spPr>
            <a:xfrm>
              <a:off x="5226050" y="3086100"/>
              <a:ext cx="1546225" cy="686991"/>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8D136663-36EC-D954-FD11-B079949573C6}"/>
                </a:ext>
              </a:extLst>
            </p:cNvPr>
            <p:cNvCxnSpPr>
              <a:cxnSpLocks/>
            </p:cNvCxnSpPr>
            <p:nvPr/>
          </p:nvCxnSpPr>
          <p:spPr>
            <a:xfrm flipV="1">
              <a:off x="5226050" y="3078154"/>
              <a:ext cx="2440384" cy="194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0AC99FF5-6BBD-5939-AA96-521A5A0CBD13}"/>
                </a:ext>
              </a:extLst>
            </p:cNvPr>
            <p:cNvCxnSpPr>
              <a:cxnSpLocks/>
            </p:cNvCxnSpPr>
            <p:nvPr/>
          </p:nvCxnSpPr>
          <p:spPr>
            <a:xfrm flipV="1">
              <a:off x="5211366" y="2718598"/>
              <a:ext cx="2570559" cy="367502"/>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011FEB41-FF08-3321-BB23-8F1D84ED02AB}"/>
                </a:ext>
              </a:extLst>
            </p:cNvPr>
            <p:cNvCxnSpPr>
              <a:cxnSpLocks/>
            </p:cNvCxnSpPr>
            <p:nvPr/>
          </p:nvCxnSpPr>
          <p:spPr>
            <a:xfrm flipV="1">
              <a:off x="5208985" y="2051232"/>
              <a:ext cx="1982390" cy="1034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BF479A77-84A5-DB20-4E93-F1D8D57ACF84}"/>
                </a:ext>
              </a:extLst>
            </p:cNvPr>
            <p:cNvCxnSpPr>
              <a:cxnSpLocks/>
            </p:cNvCxnSpPr>
            <p:nvPr/>
          </p:nvCxnSpPr>
          <p:spPr>
            <a:xfrm flipV="1">
              <a:off x="5223669" y="2072707"/>
              <a:ext cx="1793874" cy="1013393"/>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B7086D01-01A8-BEB5-70BD-8561FF069756}"/>
                </a:ext>
              </a:extLst>
            </p:cNvPr>
            <p:cNvCxnSpPr>
              <a:cxnSpLocks/>
            </p:cNvCxnSpPr>
            <p:nvPr/>
          </p:nvCxnSpPr>
          <p:spPr>
            <a:xfrm flipV="1">
              <a:off x="5206604" y="1670232"/>
              <a:ext cx="1142999" cy="1415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8E9C49F8-55B7-6416-C164-39F7A46D2743}"/>
                </a:ext>
              </a:extLst>
            </p:cNvPr>
            <p:cNvCxnSpPr>
              <a:cxnSpLocks/>
            </p:cNvCxnSpPr>
            <p:nvPr/>
          </p:nvCxnSpPr>
          <p:spPr>
            <a:xfrm flipV="1">
              <a:off x="5214143" y="2486025"/>
              <a:ext cx="2696688" cy="592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7FC751ED-EC8C-9BB2-35B3-98D2733029F3}"/>
                </a:ext>
              </a:extLst>
            </p:cNvPr>
            <p:cNvCxnSpPr>
              <a:cxnSpLocks/>
            </p:cNvCxnSpPr>
            <p:nvPr/>
          </p:nvCxnSpPr>
          <p:spPr>
            <a:xfrm flipV="1">
              <a:off x="5210809" y="1090612"/>
              <a:ext cx="1328104" cy="2001612"/>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79AAF715-5211-006A-8E59-48A4386DBE3D}"/>
                </a:ext>
              </a:extLst>
            </p:cNvPr>
            <p:cNvCxnSpPr>
              <a:cxnSpLocks/>
            </p:cNvCxnSpPr>
            <p:nvPr/>
          </p:nvCxnSpPr>
          <p:spPr>
            <a:xfrm flipV="1">
              <a:off x="5210809" y="1595438"/>
              <a:ext cx="286624" cy="149066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C369C9F7-F280-53C6-60D8-83E643D7AC9B}"/>
                </a:ext>
              </a:extLst>
            </p:cNvPr>
            <p:cNvCxnSpPr>
              <a:cxnSpLocks/>
            </p:cNvCxnSpPr>
            <p:nvPr/>
          </p:nvCxnSpPr>
          <p:spPr>
            <a:xfrm flipH="1" flipV="1">
              <a:off x="4942285" y="1261360"/>
              <a:ext cx="268524" cy="182474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B3E3A867-7E5A-2D3A-7ED4-093157D3D41F}"/>
                </a:ext>
              </a:extLst>
            </p:cNvPr>
            <p:cNvCxnSpPr>
              <a:cxnSpLocks/>
            </p:cNvCxnSpPr>
            <p:nvPr/>
          </p:nvCxnSpPr>
          <p:spPr>
            <a:xfrm flipH="1" flipV="1">
              <a:off x="3928505" y="1703433"/>
              <a:ext cx="1282304" cy="1360465"/>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22D39648-9BBD-9BA1-091F-44000C08ABA0}"/>
                </a:ext>
              </a:extLst>
            </p:cNvPr>
            <p:cNvCxnSpPr>
              <a:cxnSpLocks/>
            </p:cNvCxnSpPr>
            <p:nvPr/>
          </p:nvCxnSpPr>
          <p:spPr>
            <a:xfrm flipH="1" flipV="1">
              <a:off x="2954258" y="2345531"/>
              <a:ext cx="2259885" cy="739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19D024F1-2822-8757-3CC8-4F2C4BC1FCDC}"/>
                </a:ext>
              </a:extLst>
            </p:cNvPr>
            <p:cNvCxnSpPr>
              <a:cxnSpLocks/>
            </p:cNvCxnSpPr>
            <p:nvPr/>
          </p:nvCxnSpPr>
          <p:spPr>
            <a:xfrm flipH="1" flipV="1">
              <a:off x="3000375" y="2929765"/>
              <a:ext cx="2210434" cy="155316"/>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1897EDFE-44DE-9E6C-F788-3D7F29B38E42}"/>
                </a:ext>
              </a:extLst>
            </p:cNvPr>
            <p:cNvCxnSpPr>
              <a:cxnSpLocks/>
            </p:cNvCxnSpPr>
            <p:nvPr/>
          </p:nvCxnSpPr>
          <p:spPr>
            <a:xfrm flipH="1">
              <a:off x="2962275" y="3081381"/>
              <a:ext cx="2251868" cy="45927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C3F4A0DC-6F0C-1E69-29B0-5DC8C8A6D2FC}"/>
                </a:ext>
              </a:extLst>
            </p:cNvPr>
            <p:cNvCxnSpPr>
              <a:cxnSpLocks/>
            </p:cNvCxnSpPr>
            <p:nvPr/>
          </p:nvCxnSpPr>
          <p:spPr>
            <a:xfrm flipH="1">
              <a:off x="3050381" y="3094822"/>
              <a:ext cx="2163762" cy="662429"/>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36800F2A-3E3E-0E40-FC81-8C40F9278114}"/>
                </a:ext>
              </a:extLst>
            </p:cNvPr>
            <p:cNvCxnSpPr>
              <a:cxnSpLocks/>
            </p:cNvCxnSpPr>
            <p:nvPr/>
          </p:nvCxnSpPr>
          <p:spPr>
            <a:xfrm flipH="1">
              <a:off x="3240209" y="3104920"/>
              <a:ext cx="1976315" cy="1098406"/>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5DB36984-CFBF-1B8C-58DC-8715B26DEEDD}"/>
                </a:ext>
              </a:extLst>
            </p:cNvPr>
            <p:cNvCxnSpPr>
              <a:cxnSpLocks/>
            </p:cNvCxnSpPr>
            <p:nvPr/>
          </p:nvCxnSpPr>
          <p:spPr>
            <a:xfrm flipH="1">
              <a:off x="4121271" y="3106314"/>
              <a:ext cx="1100889" cy="101243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1994E671-4929-8F77-F2B4-2729FE6AAD0D}"/>
                </a:ext>
              </a:extLst>
            </p:cNvPr>
            <p:cNvCxnSpPr>
              <a:cxnSpLocks/>
            </p:cNvCxnSpPr>
            <p:nvPr/>
          </p:nvCxnSpPr>
          <p:spPr>
            <a:xfrm flipH="1">
              <a:off x="3833594" y="3098596"/>
              <a:ext cx="1390075" cy="1588407"/>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131A76A0-4C2C-FD1C-8821-AC3A48DFC630}"/>
                </a:ext>
              </a:extLst>
            </p:cNvPr>
            <p:cNvCxnSpPr>
              <a:cxnSpLocks/>
            </p:cNvCxnSpPr>
            <p:nvPr/>
          </p:nvCxnSpPr>
          <p:spPr>
            <a:xfrm flipH="1">
              <a:off x="4736306" y="3090850"/>
              <a:ext cx="477837" cy="2224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6478C5A4-F42B-CEE2-7C65-4920232DB002}"/>
                </a:ext>
              </a:extLst>
            </p:cNvPr>
            <p:cNvCxnSpPr>
              <a:cxnSpLocks/>
            </p:cNvCxnSpPr>
            <p:nvPr/>
          </p:nvCxnSpPr>
          <p:spPr>
            <a:xfrm flipH="1">
              <a:off x="4964906" y="3092224"/>
              <a:ext cx="257254" cy="22417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BB276A5C-8BDC-CD3D-3A78-7BAFA93ED72B}"/>
                </a:ext>
              </a:extLst>
            </p:cNvPr>
            <p:cNvCxnSpPr>
              <a:cxnSpLocks/>
            </p:cNvCxnSpPr>
            <p:nvPr/>
          </p:nvCxnSpPr>
          <p:spPr>
            <a:xfrm>
              <a:off x="5222160" y="3106314"/>
              <a:ext cx="108665" cy="24903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DB0AE32C-47C5-181C-EA38-A6B9ADDBDE02}"/>
                </a:ext>
              </a:extLst>
            </p:cNvPr>
            <p:cNvCxnSpPr>
              <a:cxnSpLocks/>
            </p:cNvCxnSpPr>
            <p:nvPr/>
          </p:nvCxnSpPr>
          <p:spPr>
            <a:xfrm>
              <a:off x="5214143" y="3092224"/>
              <a:ext cx="1453357" cy="1676626"/>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52" name="组合 451">
            <a:extLst>
              <a:ext uri="{FF2B5EF4-FFF2-40B4-BE49-F238E27FC236}">
                <a16:creationId xmlns:a16="http://schemas.microsoft.com/office/drawing/2014/main" id="{57E8AE3A-4ED5-DE1D-9967-AE2216D7329A}"/>
              </a:ext>
            </a:extLst>
          </p:cNvPr>
          <p:cNvGrpSpPr/>
          <p:nvPr/>
        </p:nvGrpSpPr>
        <p:grpSpPr>
          <a:xfrm>
            <a:off x="3286584" y="2341624"/>
            <a:ext cx="2451037" cy="2144658"/>
            <a:chOff x="1237672" y="0"/>
            <a:chExt cx="8323289" cy="6770255"/>
          </a:xfrm>
        </p:grpSpPr>
        <p:grpSp>
          <p:nvGrpSpPr>
            <p:cNvPr id="453" name="组合 452">
              <a:extLst>
                <a:ext uri="{FF2B5EF4-FFF2-40B4-BE49-F238E27FC236}">
                  <a16:creationId xmlns:a16="http://schemas.microsoft.com/office/drawing/2014/main" id="{4CD845CC-CBA0-AF8D-BAC1-3433C7A1D11E}"/>
                </a:ext>
              </a:extLst>
            </p:cNvPr>
            <p:cNvGrpSpPr/>
            <p:nvPr/>
          </p:nvGrpSpPr>
          <p:grpSpPr>
            <a:xfrm>
              <a:off x="1237672" y="0"/>
              <a:ext cx="8323289" cy="6770255"/>
              <a:chOff x="1237672" y="0"/>
              <a:chExt cx="8323289" cy="6770255"/>
            </a:xfrm>
          </p:grpSpPr>
          <p:grpSp>
            <p:nvGrpSpPr>
              <p:cNvPr id="470" name="组合 469">
                <a:extLst>
                  <a:ext uri="{FF2B5EF4-FFF2-40B4-BE49-F238E27FC236}">
                    <a16:creationId xmlns:a16="http://schemas.microsoft.com/office/drawing/2014/main" id="{37D2E8DA-EAB5-EF53-020E-967359A8D95D}"/>
                  </a:ext>
                </a:extLst>
              </p:cNvPr>
              <p:cNvGrpSpPr/>
              <p:nvPr/>
            </p:nvGrpSpPr>
            <p:grpSpPr>
              <a:xfrm>
                <a:off x="1237672" y="0"/>
                <a:ext cx="8323289" cy="6770255"/>
                <a:chOff x="1237672" y="0"/>
                <a:chExt cx="8323289" cy="6770255"/>
              </a:xfrm>
            </p:grpSpPr>
            <p:pic>
              <p:nvPicPr>
                <p:cNvPr id="487" name="图片 486" descr="图表, 雷达图&#10;&#10;描述已自动生成">
                  <a:extLst>
                    <a:ext uri="{FF2B5EF4-FFF2-40B4-BE49-F238E27FC236}">
                      <a16:creationId xmlns:a16="http://schemas.microsoft.com/office/drawing/2014/main" id="{D225CB8F-80F8-AC96-EAF1-73D87BEDE3E4}"/>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488" name="任意多边形: 形状 487">
                  <a:extLst>
                    <a:ext uri="{FF2B5EF4-FFF2-40B4-BE49-F238E27FC236}">
                      <a16:creationId xmlns:a16="http://schemas.microsoft.com/office/drawing/2014/main" id="{1694A663-72D8-93CC-57A9-F1D81A0F024C}"/>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1" name="任意多边形: 形状 470">
                <a:extLst>
                  <a:ext uri="{FF2B5EF4-FFF2-40B4-BE49-F238E27FC236}">
                    <a16:creationId xmlns:a16="http://schemas.microsoft.com/office/drawing/2014/main" id="{A554B826-9D54-5A11-B997-54B551DA0FC0}"/>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任意多边形: 形状 471">
                <a:extLst>
                  <a:ext uri="{FF2B5EF4-FFF2-40B4-BE49-F238E27FC236}">
                    <a16:creationId xmlns:a16="http://schemas.microsoft.com/office/drawing/2014/main" id="{CE3F3BA6-6C93-F7BB-C04A-9A0A923EE46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任意多边形: 形状 472">
                <a:extLst>
                  <a:ext uri="{FF2B5EF4-FFF2-40B4-BE49-F238E27FC236}">
                    <a16:creationId xmlns:a16="http://schemas.microsoft.com/office/drawing/2014/main" id="{DC3BADFC-5B45-74E4-9962-93ECE55402BE}"/>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任意多边形: 形状 473">
                <a:extLst>
                  <a:ext uri="{FF2B5EF4-FFF2-40B4-BE49-F238E27FC236}">
                    <a16:creationId xmlns:a16="http://schemas.microsoft.com/office/drawing/2014/main" id="{27CB1D25-E588-7FD5-5573-20FB460E7A05}"/>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5" name="任意多边形: 形状 474">
                <a:extLst>
                  <a:ext uri="{FF2B5EF4-FFF2-40B4-BE49-F238E27FC236}">
                    <a16:creationId xmlns:a16="http://schemas.microsoft.com/office/drawing/2014/main" id="{BE27AC1A-55EB-8976-E9E2-F425CC24A857}"/>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6" name="任意多边形: 形状 475">
                <a:extLst>
                  <a:ext uri="{FF2B5EF4-FFF2-40B4-BE49-F238E27FC236}">
                    <a16:creationId xmlns:a16="http://schemas.microsoft.com/office/drawing/2014/main" id="{7D21BDC7-7A43-8697-0B52-5F12DCE8AA1F}"/>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7" name="任意多边形: 形状 476">
                <a:extLst>
                  <a:ext uri="{FF2B5EF4-FFF2-40B4-BE49-F238E27FC236}">
                    <a16:creationId xmlns:a16="http://schemas.microsoft.com/office/drawing/2014/main" id="{6AFD3B5D-CA62-2C64-987C-BE72A1045367}"/>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8" name="任意多边形: 形状 477">
                <a:extLst>
                  <a:ext uri="{FF2B5EF4-FFF2-40B4-BE49-F238E27FC236}">
                    <a16:creationId xmlns:a16="http://schemas.microsoft.com/office/drawing/2014/main" id="{80557DAF-6F9D-2315-7247-B0C860B9744D}"/>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9" name="任意多边形: 形状 478">
                <a:extLst>
                  <a:ext uri="{FF2B5EF4-FFF2-40B4-BE49-F238E27FC236}">
                    <a16:creationId xmlns:a16="http://schemas.microsoft.com/office/drawing/2014/main" id="{67FDA41A-7189-181B-EFDC-A54CFB401019}"/>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0" name="任意多边形: 形状 479">
                <a:extLst>
                  <a:ext uri="{FF2B5EF4-FFF2-40B4-BE49-F238E27FC236}">
                    <a16:creationId xmlns:a16="http://schemas.microsoft.com/office/drawing/2014/main" id="{57C28CBD-3493-D4DA-20AD-244428F396A9}"/>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任意多边形: 形状 480">
                <a:extLst>
                  <a:ext uri="{FF2B5EF4-FFF2-40B4-BE49-F238E27FC236}">
                    <a16:creationId xmlns:a16="http://schemas.microsoft.com/office/drawing/2014/main" id="{3A0EC41D-6DC2-A2BA-5C8E-12F7095A74BE}"/>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任意多边形: 形状 481">
                <a:extLst>
                  <a:ext uri="{FF2B5EF4-FFF2-40B4-BE49-F238E27FC236}">
                    <a16:creationId xmlns:a16="http://schemas.microsoft.com/office/drawing/2014/main" id="{7C1E2C1C-5E6B-60FF-2D3B-A7BB142C611C}"/>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任意多边形: 形状 482">
                <a:extLst>
                  <a:ext uri="{FF2B5EF4-FFF2-40B4-BE49-F238E27FC236}">
                    <a16:creationId xmlns:a16="http://schemas.microsoft.com/office/drawing/2014/main" id="{1A97AD79-33F5-4604-014D-655B4936834E}"/>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4" name="任意多边形: 形状 483">
                <a:extLst>
                  <a:ext uri="{FF2B5EF4-FFF2-40B4-BE49-F238E27FC236}">
                    <a16:creationId xmlns:a16="http://schemas.microsoft.com/office/drawing/2014/main" id="{5CFD50DD-8C6A-8719-992D-F282FB212F18}"/>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5" name="任意多边形: 形状 484">
                <a:extLst>
                  <a:ext uri="{FF2B5EF4-FFF2-40B4-BE49-F238E27FC236}">
                    <a16:creationId xmlns:a16="http://schemas.microsoft.com/office/drawing/2014/main" id="{62FE39D8-7B27-850F-26F6-B286729B2B5D}"/>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6" name="任意多边形: 形状 485">
                <a:extLst>
                  <a:ext uri="{FF2B5EF4-FFF2-40B4-BE49-F238E27FC236}">
                    <a16:creationId xmlns:a16="http://schemas.microsoft.com/office/drawing/2014/main" id="{E9B1363F-570B-3BEC-7573-6B9368094F2F}"/>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54" name="直接连接符 453">
              <a:extLst>
                <a:ext uri="{FF2B5EF4-FFF2-40B4-BE49-F238E27FC236}">
                  <a16:creationId xmlns:a16="http://schemas.microsoft.com/office/drawing/2014/main" id="{59FB069E-8847-3E21-3D9F-2379F935E90E}"/>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455" name="直接连接符 454">
              <a:extLst>
                <a:ext uri="{FF2B5EF4-FFF2-40B4-BE49-F238E27FC236}">
                  <a16:creationId xmlns:a16="http://schemas.microsoft.com/office/drawing/2014/main" id="{963540AB-BF87-F5A4-90C5-3F8074AE21DF}"/>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456" name="直接连接符 455">
              <a:extLst>
                <a:ext uri="{FF2B5EF4-FFF2-40B4-BE49-F238E27FC236}">
                  <a16:creationId xmlns:a16="http://schemas.microsoft.com/office/drawing/2014/main" id="{7785C343-8877-E5EE-1AEC-BF9BFEBE2FBC}"/>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7" name="直接连接符 456">
              <a:extLst>
                <a:ext uri="{FF2B5EF4-FFF2-40B4-BE49-F238E27FC236}">
                  <a16:creationId xmlns:a16="http://schemas.microsoft.com/office/drawing/2014/main" id="{E3FED488-75A4-B4F7-F5DD-E8A6480CC409}"/>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58" name="直接连接符 457">
              <a:extLst>
                <a:ext uri="{FF2B5EF4-FFF2-40B4-BE49-F238E27FC236}">
                  <a16:creationId xmlns:a16="http://schemas.microsoft.com/office/drawing/2014/main" id="{532A3AD7-575E-F0B5-2B02-D642C14C04D6}"/>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59" name="直接连接符 458">
              <a:extLst>
                <a:ext uri="{FF2B5EF4-FFF2-40B4-BE49-F238E27FC236}">
                  <a16:creationId xmlns:a16="http://schemas.microsoft.com/office/drawing/2014/main" id="{369A7C53-9C08-84DC-6B1E-EE7E1A275B7E}"/>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60" name="直接连接符 459">
              <a:extLst>
                <a:ext uri="{FF2B5EF4-FFF2-40B4-BE49-F238E27FC236}">
                  <a16:creationId xmlns:a16="http://schemas.microsoft.com/office/drawing/2014/main" id="{D70163B3-CC82-57AB-C242-9D2DCCB91201}"/>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1" name="直接连接符 460">
              <a:extLst>
                <a:ext uri="{FF2B5EF4-FFF2-40B4-BE49-F238E27FC236}">
                  <a16:creationId xmlns:a16="http://schemas.microsoft.com/office/drawing/2014/main" id="{B304B452-EA1D-DD31-7FE7-711B7C29CFC1}"/>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462" name="直接连接符 461">
              <a:extLst>
                <a:ext uri="{FF2B5EF4-FFF2-40B4-BE49-F238E27FC236}">
                  <a16:creationId xmlns:a16="http://schemas.microsoft.com/office/drawing/2014/main" id="{7EAFF315-B0FB-1851-343B-9D8F3BCC9549}"/>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63" name="直接连接符 462">
              <a:extLst>
                <a:ext uri="{FF2B5EF4-FFF2-40B4-BE49-F238E27FC236}">
                  <a16:creationId xmlns:a16="http://schemas.microsoft.com/office/drawing/2014/main" id="{45F4CC8B-3DFD-5670-E12C-EC9040F9C547}"/>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4" name="直接连接符 463">
              <a:extLst>
                <a:ext uri="{FF2B5EF4-FFF2-40B4-BE49-F238E27FC236}">
                  <a16:creationId xmlns:a16="http://schemas.microsoft.com/office/drawing/2014/main" id="{E7C248AF-C6D7-CC18-079D-5AED7FEDD6E0}"/>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5" name="直接连接符 464">
              <a:extLst>
                <a:ext uri="{FF2B5EF4-FFF2-40B4-BE49-F238E27FC236}">
                  <a16:creationId xmlns:a16="http://schemas.microsoft.com/office/drawing/2014/main" id="{B37B8E3C-228E-4607-D212-C3659C579A8F}"/>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466" name="直接连接符 465">
              <a:extLst>
                <a:ext uri="{FF2B5EF4-FFF2-40B4-BE49-F238E27FC236}">
                  <a16:creationId xmlns:a16="http://schemas.microsoft.com/office/drawing/2014/main" id="{A768F306-4B64-1ED3-9F28-19A313288E30}"/>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7" name="直接连接符 466">
              <a:extLst>
                <a:ext uri="{FF2B5EF4-FFF2-40B4-BE49-F238E27FC236}">
                  <a16:creationId xmlns:a16="http://schemas.microsoft.com/office/drawing/2014/main" id="{F1FFEFF1-CAE8-6F3D-BF01-13D8A30C8B3E}"/>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8" name="直接连接符 467">
              <a:extLst>
                <a:ext uri="{FF2B5EF4-FFF2-40B4-BE49-F238E27FC236}">
                  <a16:creationId xmlns:a16="http://schemas.microsoft.com/office/drawing/2014/main" id="{51A132C8-5023-66E8-131B-5733E2F77D3E}"/>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9" name="直接连接符 468">
              <a:extLst>
                <a:ext uri="{FF2B5EF4-FFF2-40B4-BE49-F238E27FC236}">
                  <a16:creationId xmlns:a16="http://schemas.microsoft.com/office/drawing/2014/main" id="{9DE689D0-7AC8-C7D1-911D-11CEBAA2F24D}"/>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89" name="组合 488">
            <a:extLst>
              <a:ext uri="{FF2B5EF4-FFF2-40B4-BE49-F238E27FC236}">
                <a16:creationId xmlns:a16="http://schemas.microsoft.com/office/drawing/2014/main" id="{6EE6A7F5-BBC1-1032-D5F5-E9D34F24A358}"/>
              </a:ext>
            </a:extLst>
          </p:cNvPr>
          <p:cNvGrpSpPr/>
          <p:nvPr/>
        </p:nvGrpSpPr>
        <p:grpSpPr>
          <a:xfrm>
            <a:off x="367486" y="2409643"/>
            <a:ext cx="2451037" cy="2144658"/>
            <a:chOff x="1237672" y="0"/>
            <a:chExt cx="8323289" cy="6770255"/>
          </a:xfrm>
        </p:grpSpPr>
        <p:grpSp>
          <p:nvGrpSpPr>
            <p:cNvPr id="490" name="组合 489">
              <a:extLst>
                <a:ext uri="{FF2B5EF4-FFF2-40B4-BE49-F238E27FC236}">
                  <a16:creationId xmlns:a16="http://schemas.microsoft.com/office/drawing/2014/main" id="{877CABDC-9451-A870-9CEF-CA988ACB310D}"/>
                </a:ext>
              </a:extLst>
            </p:cNvPr>
            <p:cNvGrpSpPr/>
            <p:nvPr/>
          </p:nvGrpSpPr>
          <p:grpSpPr>
            <a:xfrm>
              <a:off x="1237672" y="0"/>
              <a:ext cx="8323289" cy="6770255"/>
              <a:chOff x="1237672" y="0"/>
              <a:chExt cx="8323289" cy="6770255"/>
            </a:xfrm>
          </p:grpSpPr>
          <p:pic>
            <p:nvPicPr>
              <p:cNvPr id="69" name="图片 68" descr="图表, 雷达图&#10;&#10;描述已自动生成">
                <a:extLst>
                  <a:ext uri="{FF2B5EF4-FFF2-40B4-BE49-F238E27FC236}">
                    <a16:creationId xmlns:a16="http://schemas.microsoft.com/office/drawing/2014/main" id="{7FE568FC-0AA9-61C0-6CB1-7F8719C91FB4}"/>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70" name="任意多边形: 形状 69">
                <a:extLst>
                  <a:ext uri="{FF2B5EF4-FFF2-40B4-BE49-F238E27FC236}">
                    <a16:creationId xmlns:a16="http://schemas.microsoft.com/office/drawing/2014/main" id="{78F37F51-4AA6-6CCF-335E-0A0DD56F2D28}"/>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a:extLst>
                  <a:ext uri="{FF2B5EF4-FFF2-40B4-BE49-F238E27FC236}">
                    <a16:creationId xmlns:a16="http://schemas.microsoft.com/office/drawing/2014/main" id="{C4900782-E012-ADEC-E7F0-80E9AEE3AFA6}"/>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a:extLst>
                  <a:ext uri="{FF2B5EF4-FFF2-40B4-BE49-F238E27FC236}">
                    <a16:creationId xmlns:a16="http://schemas.microsoft.com/office/drawing/2014/main" id="{0925B454-7650-272D-3C1A-07C541B032B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a:extLst>
                  <a:ext uri="{FF2B5EF4-FFF2-40B4-BE49-F238E27FC236}">
                    <a16:creationId xmlns:a16="http://schemas.microsoft.com/office/drawing/2014/main" id="{80E1CDDA-F610-F03A-CEA2-2C2DCA46D274}"/>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a:extLst>
                  <a:ext uri="{FF2B5EF4-FFF2-40B4-BE49-F238E27FC236}">
                    <a16:creationId xmlns:a16="http://schemas.microsoft.com/office/drawing/2014/main" id="{8757964A-F584-4A36-C169-0727EDD2EC0B}"/>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a:extLst>
                  <a:ext uri="{FF2B5EF4-FFF2-40B4-BE49-F238E27FC236}">
                    <a16:creationId xmlns:a16="http://schemas.microsoft.com/office/drawing/2014/main" id="{E624B0AD-4F70-93B1-9E85-0F995E88EB2F}"/>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5">
                <a:extLst>
                  <a:ext uri="{FF2B5EF4-FFF2-40B4-BE49-F238E27FC236}">
                    <a16:creationId xmlns:a16="http://schemas.microsoft.com/office/drawing/2014/main" id="{77EB1BE8-50D5-1DC5-C106-0D16812C4DCA}"/>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87">
                <a:extLst>
                  <a:ext uri="{FF2B5EF4-FFF2-40B4-BE49-F238E27FC236}">
                    <a16:creationId xmlns:a16="http://schemas.microsoft.com/office/drawing/2014/main" id="{BBEA1DC8-F3B4-6F0C-EC3E-75D385F5FC55}"/>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88">
                <a:extLst>
                  <a:ext uri="{FF2B5EF4-FFF2-40B4-BE49-F238E27FC236}">
                    <a16:creationId xmlns:a16="http://schemas.microsoft.com/office/drawing/2014/main" id="{614BA771-DE92-41C5-F919-CECE5E1C4CCE}"/>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89">
                <a:extLst>
                  <a:ext uri="{FF2B5EF4-FFF2-40B4-BE49-F238E27FC236}">
                    <a16:creationId xmlns:a16="http://schemas.microsoft.com/office/drawing/2014/main" id="{7C1F07E1-9255-5150-6C85-F64422225147}"/>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91" name="直接连接符 490">
              <a:extLst>
                <a:ext uri="{FF2B5EF4-FFF2-40B4-BE49-F238E27FC236}">
                  <a16:creationId xmlns:a16="http://schemas.microsoft.com/office/drawing/2014/main" id="{0DEC1BB0-C970-29EB-8E21-BD4097D292FF}"/>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2" name="直接连接符 491">
              <a:extLst>
                <a:ext uri="{FF2B5EF4-FFF2-40B4-BE49-F238E27FC236}">
                  <a16:creationId xmlns:a16="http://schemas.microsoft.com/office/drawing/2014/main" id="{A987B397-966E-4CFE-877C-4FD4691B2794}"/>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493" name="直接连接符 492">
              <a:extLst>
                <a:ext uri="{FF2B5EF4-FFF2-40B4-BE49-F238E27FC236}">
                  <a16:creationId xmlns:a16="http://schemas.microsoft.com/office/drawing/2014/main" id="{F92D46B1-775B-B334-94C4-D786B4B7F17E}"/>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4" name="直接连接符 493">
              <a:extLst>
                <a:ext uri="{FF2B5EF4-FFF2-40B4-BE49-F238E27FC236}">
                  <a16:creationId xmlns:a16="http://schemas.microsoft.com/office/drawing/2014/main" id="{A3A07A31-E7E2-40AB-42BD-1B2F8B9F27B4}"/>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3C23C29D-4CBF-C168-57E1-D8A67D79DCAA}"/>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1D289D34-5490-C0A6-512B-A26642E91E66}"/>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476B8B6B-9158-7101-0605-48DFA2857049}"/>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04EFC54-9E29-6F45-706F-AE8381B94511}"/>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B9CD2F6C-02CA-7957-08C0-428440EBFE34}"/>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743018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607078"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036765"/>
            <a:ext cx="37561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600" b="1" dirty="0"/>
              <a:t>全ての</a:t>
            </a:r>
            <a:r>
              <a:rPr lang="ja-JP" altLang="en-US" sz="1600" b="1" dirty="0">
                <a:solidFill>
                  <a:srgbClr val="FF0000"/>
                </a:solidFill>
              </a:rPr>
              <a:t>一つ</a:t>
            </a:r>
            <a:r>
              <a:rPr lang="ja-JP" altLang="en-US" sz="1600" dirty="0"/>
              <a:t>のボロノイ辺に対応する</a:t>
            </a:r>
            <a:endParaRPr lang="en-US" altLang="ja-JP" sz="1600" dirty="0"/>
          </a:p>
          <a:p>
            <a:r>
              <a:rPr lang="ja-JP" altLang="en-US" sz="1600" dirty="0"/>
              <a:t>両端の母点をつなぐ（</a:t>
            </a:r>
            <a:r>
              <a:rPr lang="en-US" altLang="ja-JP" sz="1600" b="1" dirty="0">
                <a:solidFill>
                  <a:srgbClr val="FF0000"/>
                </a:solidFill>
              </a:rPr>
              <a:t>Seg1</a:t>
            </a:r>
            <a:r>
              <a:rPr lang="ja-JP" altLang="en-US" sz="1600" dirty="0"/>
              <a:t>）</a:t>
            </a:r>
            <a:endParaRPr lang="en-US" altLang="ja-JP" sz="1600" dirty="0"/>
          </a:p>
        </p:txBody>
      </p:sp>
      <p:pic>
        <p:nvPicPr>
          <p:cNvPr id="6" name="图片 5" descr="图片包含 桌子, 挂, 游戏机, 项链&#10;&#10;描述已自动生成">
            <a:extLst>
              <a:ext uri="{FF2B5EF4-FFF2-40B4-BE49-F238E27FC236}">
                <a16:creationId xmlns:a16="http://schemas.microsoft.com/office/drawing/2014/main" id="{F5EBEEC5-64D8-9063-148B-A2F3F3BF67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2734" y="2809179"/>
            <a:ext cx="3290831" cy="2468123"/>
          </a:xfrm>
          <a:prstGeom prst="rect">
            <a:avLst/>
          </a:prstGeom>
        </p:spPr>
      </p:pic>
      <p:sp>
        <p:nvSpPr>
          <p:cNvPr id="7" name="文本框 6">
            <a:extLst>
              <a:ext uri="{FF2B5EF4-FFF2-40B4-BE49-F238E27FC236}">
                <a16:creationId xmlns:a16="http://schemas.microsoft.com/office/drawing/2014/main" id="{FFE711D1-6DD3-0BC0-3EA5-6D3589C1B40B}"/>
              </a:ext>
            </a:extLst>
          </p:cNvPr>
          <p:cNvSpPr txBox="1"/>
          <p:nvPr/>
        </p:nvSpPr>
        <p:spPr>
          <a:xfrm>
            <a:off x="5624547" y="1445012"/>
            <a:ext cx="4766361" cy="646331"/>
          </a:xfrm>
          <a:prstGeom prst="rect">
            <a:avLst/>
          </a:prstGeom>
          <a:noFill/>
        </p:spPr>
        <p:txBody>
          <a:bodyPr wrap="square" rtlCol="0">
            <a:spAutoFit/>
          </a:bodyPr>
          <a:lstStyle/>
          <a:p>
            <a:r>
              <a:rPr lang="ja-JP" altLang="en-US" dirty="0"/>
              <a:t>最適巡回路含まれないインスタンスがある</a:t>
            </a:r>
            <a:endParaRPr lang="en-US" altLang="ja-JP" dirty="0"/>
          </a:p>
          <a:p>
            <a:r>
              <a:rPr lang="ja-JP" altLang="en-US" dirty="0"/>
              <a:t>例：町</a:t>
            </a:r>
            <a:r>
              <a:rPr lang="en-US" altLang="ja-JP" dirty="0"/>
              <a:t>40</a:t>
            </a:r>
            <a:r>
              <a:rPr lang="ja-JP" altLang="en-US" dirty="0"/>
              <a:t>個あるインスタンス</a:t>
            </a:r>
            <a:endParaRPr lang="zh-CN" altLang="en-US" dirty="0"/>
          </a:p>
        </p:txBody>
      </p:sp>
      <p:sp>
        <p:nvSpPr>
          <p:cNvPr id="9" name="文本框 8">
            <a:extLst>
              <a:ext uri="{FF2B5EF4-FFF2-40B4-BE49-F238E27FC236}">
                <a16:creationId xmlns:a16="http://schemas.microsoft.com/office/drawing/2014/main" id="{32837F1F-C469-BB45-ABFF-51D15E3E3573}"/>
              </a:ext>
            </a:extLst>
          </p:cNvPr>
          <p:cNvSpPr txBox="1"/>
          <p:nvPr/>
        </p:nvSpPr>
        <p:spPr>
          <a:xfrm>
            <a:off x="7098189" y="5816291"/>
            <a:ext cx="4339650" cy="646331"/>
          </a:xfrm>
          <a:prstGeom prst="rect">
            <a:avLst/>
          </a:prstGeom>
          <a:noFill/>
        </p:spPr>
        <p:txBody>
          <a:bodyPr wrap="none" rtlCol="0">
            <a:spAutoFit/>
          </a:bodyPr>
          <a:lstStyle/>
          <a:p>
            <a:r>
              <a:rPr lang="ja-JP" altLang="en-US" dirty="0"/>
              <a:t>最適巡回路が含まれるようにするために</a:t>
            </a:r>
            <a:endParaRPr lang="en-US" altLang="ja-JP" dirty="0"/>
          </a:p>
          <a:p>
            <a:r>
              <a:rPr lang="ja-JP" altLang="en-US" dirty="0"/>
              <a:t>それ以上拡張すべき</a:t>
            </a:r>
            <a:endParaRPr lang="zh-CN" altLang="en-US" dirty="0"/>
          </a:p>
        </p:txBody>
      </p:sp>
      <p:grpSp>
        <p:nvGrpSpPr>
          <p:cNvPr id="13" name="组合 12">
            <a:extLst>
              <a:ext uri="{FF2B5EF4-FFF2-40B4-BE49-F238E27FC236}">
                <a16:creationId xmlns:a16="http://schemas.microsoft.com/office/drawing/2014/main" id="{28A28ECE-5EF7-476D-0924-12BDB506376F}"/>
              </a:ext>
            </a:extLst>
          </p:cNvPr>
          <p:cNvGrpSpPr/>
          <p:nvPr/>
        </p:nvGrpSpPr>
        <p:grpSpPr>
          <a:xfrm>
            <a:off x="301086" y="4932666"/>
            <a:ext cx="1728048" cy="1284435"/>
            <a:chOff x="6398525" y="2997202"/>
            <a:chExt cx="3232150" cy="2402413"/>
          </a:xfrm>
        </p:grpSpPr>
        <p:grpSp>
          <p:nvGrpSpPr>
            <p:cNvPr id="14" name="组合 13">
              <a:extLst>
                <a:ext uri="{FF2B5EF4-FFF2-40B4-BE49-F238E27FC236}">
                  <a16:creationId xmlns:a16="http://schemas.microsoft.com/office/drawing/2014/main" id="{5BCD11C8-6638-5CBB-39D3-A9F624D83DEF}"/>
                </a:ext>
              </a:extLst>
            </p:cNvPr>
            <p:cNvGrpSpPr/>
            <p:nvPr/>
          </p:nvGrpSpPr>
          <p:grpSpPr>
            <a:xfrm>
              <a:off x="6398525" y="2997202"/>
              <a:ext cx="3232150" cy="2402413"/>
              <a:chOff x="6340467" y="2997203"/>
              <a:chExt cx="3232150" cy="2402413"/>
            </a:xfrm>
          </p:grpSpPr>
          <p:pic>
            <p:nvPicPr>
              <p:cNvPr id="17" name="图片 16">
                <a:extLst>
                  <a:ext uri="{FF2B5EF4-FFF2-40B4-BE49-F238E27FC236}">
                    <a16:creationId xmlns:a16="http://schemas.microsoft.com/office/drawing/2014/main" id="{FA2E4171-6503-1750-32B8-47527053B700}"/>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20" name="直接连接符 19">
                <a:extLst>
                  <a:ext uri="{FF2B5EF4-FFF2-40B4-BE49-F238E27FC236}">
                    <a16:creationId xmlns:a16="http://schemas.microsoft.com/office/drawing/2014/main" id="{5BB7354D-38C2-C1D1-F8EB-05DC40F76A9C}"/>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3A7077E1-E85B-727F-F2EF-87867F16155F}"/>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D51025FF-5D46-5F18-6777-47CA5D481E29}"/>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952DCFF3-A96E-D436-7E35-44720188C44A}"/>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27B1D7BE-42DF-2A65-AE96-0DA35699D660}"/>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0283F824-7104-1FAB-1F97-BA33C467D5F2}"/>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1D213374-7C1B-7D7A-841F-22799F595F52}"/>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7F3A26B-621D-4CA4-CA7E-C980E106B680}"/>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CC7073D3-0A28-8D93-4F85-2D1899F728A5}"/>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F7EBDF12-AB39-03F3-8653-BD5D19CC11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3DA64067-1592-B20F-82F3-D30FFC378976}"/>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1378CA7A-EB67-5D59-E620-65BB4E5BDDD6}"/>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318B40C7-B148-847D-5B2E-0A6E0AD213F1}"/>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35495206-6B1F-61C5-E6CC-C45CEECF842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DD4A1BAF-E0B6-6D83-BE3F-99FE68B7667B}"/>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275846B2-3746-8DAD-4CD3-DD1AF768B04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8CEAFF1F-4CA0-E309-F566-6321E57F8B7A}"/>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8676029C-550C-B906-A52E-B30F875B6A05}"/>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A36B08D3-4727-1524-09B1-275A411ADA79}"/>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C0FD7AA2-69AB-57DE-F6CF-AB9C08880C7C}"/>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8062AA43-E814-FD43-6947-F1BB004BFC41}"/>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168A21F5-DAEA-C462-5946-65C3E309534C}"/>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76378CE1-B93A-7448-A30F-E0B844C22087}"/>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9E925562-16D8-A3BB-F5DA-4625AA48DF2D}"/>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0EE25917-FD25-DF99-82CC-029F55616D33}"/>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7" name="直接连接符 56">
                <a:extLst>
                  <a:ext uri="{FF2B5EF4-FFF2-40B4-BE49-F238E27FC236}">
                    <a16:creationId xmlns:a16="http://schemas.microsoft.com/office/drawing/2014/main" id="{266A47E3-743D-6A21-5355-38CF9A4456B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1" name="直接连接符 60">
                <a:extLst>
                  <a:ext uri="{FF2B5EF4-FFF2-40B4-BE49-F238E27FC236}">
                    <a16:creationId xmlns:a16="http://schemas.microsoft.com/office/drawing/2014/main" id="{36E3E2C4-A5F4-51D9-CDDA-BFF94D51892F}"/>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2ACADCF2-3789-0380-C63F-5FB61C43105D}"/>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4AF78880-7D8C-8BD0-ABC2-6190C159278C}"/>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2704A316-3B44-ADE1-D545-5BD4195C5B42}"/>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E48502A8-50EE-C1A5-599E-8FE2B6388F16}"/>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7BF4DFEE-6D7A-F509-A3AB-AE3D86894BC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2C35660C-DC07-7850-8F1F-65FC4D3033B2}"/>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6" name="直接连接符 15">
              <a:extLst>
                <a:ext uri="{FF2B5EF4-FFF2-40B4-BE49-F238E27FC236}">
                  <a16:creationId xmlns:a16="http://schemas.microsoft.com/office/drawing/2014/main" id="{8D835947-CC13-95E7-9715-01AF8444E669}"/>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71" name="文本框 70">
            <a:extLst>
              <a:ext uri="{FF2B5EF4-FFF2-40B4-BE49-F238E27FC236}">
                <a16:creationId xmlns:a16="http://schemas.microsoft.com/office/drawing/2014/main" id="{606F8AF6-9DBB-B5FE-68F3-4E8B60E1FF4C}"/>
              </a:ext>
            </a:extLst>
          </p:cNvPr>
          <p:cNvSpPr txBox="1"/>
          <p:nvPr/>
        </p:nvSpPr>
        <p:spPr>
          <a:xfrm>
            <a:off x="573308" y="6410926"/>
            <a:ext cx="1210588" cy="338554"/>
          </a:xfrm>
          <a:prstGeom prst="rect">
            <a:avLst/>
          </a:prstGeom>
          <a:noFill/>
        </p:spPr>
        <p:txBody>
          <a:bodyPr wrap="none" rtlCol="0">
            <a:spAutoFit/>
          </a:bodyPr>
          <a:lstStyle/>
          <a:p>
            <a:r>
              <a:rPr lang="ja-JP" altLang="en-US" sz="1600" b="1" dirty="0"/>
              <a:t>三角形分割</a:t>
            </a:r>
            <a:endParaRPr lang="zh-CN" altLang="en-US" sz="1600" b="1" dirty="0"/>
          </a:p>
        </p:txBody>
      </p:sp>
      <p:sp>
        <p:nvSpPr>
          <p:cNvPr id="74" name="文本框 73">
            <a:extLst>
              <a:ext uri="{FF2B5EF4-FFF2-40B4-BE49-F238E27FC236}">
                <a16:creationId xmlns:a16="http://schemas.microsoft.com/office/drawing/2014/main" id="{EEC7655C-D41A-5F8F-CFFE-102A66C4F564}"/>
              </a:ext>
            </a:extLst>
          </p:cNvPr>
          <p:cNvSpPr txBox="1"/>
          <p:nvPr/>
        </p:nvSpPr>
        <p:spPr>
          <a:xfrm>
            <a:off x="2037590" y="5202662"/>
            <a:ext cx="470000" cy="584775"/>
          </a:xfrm>
          <a:prstGeom prst="rect">
            <a:avLst/>
          </a:prstGeom>
          <a:noFill/>
        </p:spPr>
        <p:txBody>
          <a:bodyPr wrap="none" rtlCol="0">
            <a:spAutoFit/>
          </a:bodyPr>
          <a:lstStyle/>
          <a:p>
            <a:r>
              <a:rPr lang="en-US" altLang="zh-CN" sz="3200" b="1" dirty="0"/>
              <a:t>+</a:t>
            </a:r>
            <a:endParaRPr lang="zh-CN" altLang="en-US" sz="3200" b="1" dirty="0"/>
          </a:p>
        </p:txBody>
      </p:sp>
      <p:sp>
        <p:nvSpPr>
          <p:cNvPr id="4" name="文本框 3">
            <a:extLst>
              <a:ext uri="{FF2B5EF4-FFF2-40B4-BE49-F238E27FC236}">
                <a16:creationId xmlns:a16="http://schemas.microsoft.com/office/drawing/2014/main" id="{916DFA3F-BCD4-ADF6-ECC5-4662BD693D2B}"/>
              </a:ext>
            </a:extLst>
          </p:cNvPr>
          <p:cNvSpPr txBox="1"/>
          <p:nvPr/>
        </p:nvSpPr>
        <p:spPr>
          <a:xfrm>
            <a:off x="9402936" y="2350657"/>
            <a:ext cx="1338828" cy="369332"/>
          </a:xfrm>
          <a:prstGeom prst="rect">
            <a:avLst/>
          </a:prstGeom>
          <a:noFill/>
        </p:spPr>
        <p:txBody>
          <a:bodyPr wrap="none" rtlCol="0">
            <a:spAutoFit/>
          </a:bodyPr>
          <a:lstStyle/>
          <a:p>
            <a:r>
              <a:rPr lang="ja-JP" altLang="en-US" b="1" dirty="0"/>
              <a:t>最適巡回路</a:t>
            </a:r>
            <a:endParaRPr lang="zh-CN" altLang="en-US" b="1" dirty="0"/>
          </a:p>
        </p:txBody>
      </p:sp>
      <p:pic>
        <p:nvPicPr>
          <p:cNvPr id="33" name="图片 32" descr="图表, 雷达图&#10;&#10;描述已自动生成">
            <a:extLst>
              <a:ext uri="{FF2B5EF4-FFF2-40B4-BE49-F238E27FC236}">
                <a16:creationId xmlns:a16="http://schemas.microsoft.com/office/drawing/2014/main" id="{480A7215-174E-3710-B029-0000AAB093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1027" y="2577153"/>
            <a:ext cx="4043144" cy="3226310"/>
          </a:xfrm>
          <a:prstGeom prst="rect">
            <a:avLst/>
          </a:prstGeom>
        </p:spPr>
      </p:pic>
      <p:sp>
        <p:nvSpPr>
          <p:cNvPr id="34" name="文本框 33">
            <a:extLst>
              <a:ext uri="{FF2B5EF4-FFF2-40B4-BE49-F238E27FC236}">
                <a16:creationId xmlns:a16="http://schemas.microsoft.com/office/drawing/2014/main" id="{29A93C51-2879-8B8E-7BC4-C95AF45A82DE}"/>
              </a:ext>
            </a:extLst>
          </p:cNvPr>
          <p:cNvSpPr txBox="1"/>
          <p:nvPr/>
        </p:nvSpPr>
        <p:spPr>
          <a:xfrm>
            <a:off x="5737167" y="2347676"/>
            <a:ext cx="2133918" cy="369332"/>
          </a:xfrm>
          <a:prstGeom prst="rect">
            <a:avLst/>
          </a:prstGeom>
          <a:noFill/>
        </p:spPr>
        <p:txBody>
          <a:bodyPr wrap="none" rtlCol="0">
            <a:spAutoFit/>
          </a:bodyPr>
          <a:lstStyle/>
          <a:p>
            <a:r>
              <a:rPr lang="ja-JP" altLang="en-US" b="1" dirty="0"/>
              <a:t>三角形分割</a:t>
            </a:r>
            <a:r>
              <a:rPr lang="ja-JP" altLang="en-US" dirty="0"/>
              <a:t> </a:t>
            </a:r>
            <a:r>
              <a:rPr lang="en-US" altLang="ja-JP" b="1" dirty="0"/>
              <a:t>+</a:t>
            </a:r>
            <a:r>
              <a:rPr lang="en-US" altLang="ja-JP" dirty="0"/>
              <a:t> </a:t>
            </a:r>
            <a:r>
              <a:rPr lang="en-US" altLang="ja-JP" b="1" dirty="0">
                <a:solidFill>
                  <a:srgbClr val="FF0000"/>
                </a:solidFill>
              </a:rPr>
              <a:t>Seg1</a:t>
            </a:r>
            <a:endParaRPr lang="zh-CN" altLang="en-US" dirty="0"/>
          </a:p>
        </p:txBody>
      </p:sp>
      <p:sp>
        <p:nvSpPr>
          <p:cNvPr id="32" name="文本框 31">
            <a:extLst>
              <a:ext uri="{FF2B5EF4-FFF2-40B4-BE49-F238E27FC236}">
                <a16:creationId xmlns:a16="http://schemas.microsoft.com/office/drawing/2014/main" id="{188E05F1-7C49-E295-E007-C403B45556CA}"/>
              </a:ext>
            </a:extLst>
          </p:cNvPr>
          <p:cNvSpPr txBox="1"/>
          <p:nvPr/>
        </p:nvSpPr>
        <p:spPr>
          <a:xfrm>
            <a:off x="2968664" y="6389509"/>
            <a:ext cx="1067313" cy="369332"/>
          </a:xfrm>
          <a:prstGeom prst="rect">
            <a:avLst/>
          </a:prstGeom>
          <a:noFill/>
        </p:spPr>
        <p:txBody>
          <a:bodyPr wrap="square">
            <a:spAutoFit/>
          </a:bodyPr>
          <a:lstStyle/>
          <a:p>
            <a:r>
              <a:rPr lang="en-US" altLang="ja-JP" b="1" dirty="0">
                <a:solidFill>
                  <a:srgbClr val="FF0000"/>
                </a:solidFill>
              </a:rPr>
              <a:t>Seg1</a:t>
            </a:r>
            <a:endParaRPr lang="zh-CN" altLang="en-US" dirty="0"/>
          </a:p>
        </p:txBody>
      </p:sp>
      <p:grpSp>
        <p:nvGrpSpPr>
          <p:cNvPr id="67" name="组合 66">
            <a:extLst>
              <a:ext uri="{FF2B5EF4-FFF2-40B4-BE49-F238E27FC236}">
                <a16:creationId xmlns:a16="http://schemas.microsoft.com/office/drawing/2014/main" id="{8E1260E7-ED74-4D1F-6480-FBFA9A5E96C0}"/>
              </a:ext>
            </a:extLst>
          </p:cNvPr>
          <p:cNvGrpSpPr/>
          <p:nvPr/>
        </p:nvGrpSpPr>
        <p:grpSpPr>
          <a:xfrm>
            <a:off x="405728" y="1672145"/>
            <a:ext cx="3603078" cy="2965365"/>
            <a:chOff x="684131" y="1237268"/>
            <a:chExt cx="5326144" cy="4383464"/>
          </a:xfrm>
        </p:grpSpPr>
        <p:grpSp>
          <p:nvGrpSpPr>
            <p:cNvPr id="72" name="组合 71">
              <a:extLst>
                <a:ext uri="{FF2B5EF4-FFF2-40B4-BE49-F238E27FC236}">
                  <a16:creationId xmlns:a16="http://schemas.microsoft.com/office/drawing/2014/main" id="{0D7B8526-C01A-3A1C-F293-DEC78DEE3938}"/>
                </a:ext>
              </a:extLst>
            </p:cNvPr>
            <p:cNvGrpSpPr/>
            <p:nvPr/>
          </p:nvGrpSpPr>
          <p:grpSpPr>
            <a:xfrm>
              <a:off x="684131" y="1237268"/>
              <a:ext cx="5326144" cy="4383464"/>
              <a:chOff x="2620652" y="1197204"/>
              <a:chExt cx="5326144" cy="4383464"/>
            </a:xfrm>
          </p:grpSpPr>
          <p:pic>
            <p:nvPicPr>
              <p:cNvPr id="90" name="图片 89" descr="图表, 雷达图&#10;&#10;描述已自动生成">
                <a:extLst>
                  <a:ext uri="{FF2B5EF4-FFF2-40B4-BE49-F238E27FC236}">
                    <a16:creationId xmlns:a16="http://schemas.microsoft.com/office/drawing/2014/main" id="{34C40D5D-C9CC-5578-70A1-25EA86993B2C}"/>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92" name="直接连接符 91">
                <a:extLst>
                  <a:ext uri="{FF2B5EF4-FFF2-40B4-BE49-F238E27FC236}">
                    <a16:creationId xmlns:a16="http://schemas.microsoft.com/office/drawing/2014/main" id="{B5979026-2BC7-9402-68BD-7915BFC19E3C}"/>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93" name="椭圆 92">
                <a:extLst>
                  <a:ext uri="{FF2B5EF4-FFF2-40B4-BE49-F238E27FC236}">
                    <a16:creationId xmlns:a16="http://schemas.microsoft.com/office/drawing/2014/main" id="{7701E4B3-6349-B444-1D48-820212DA7350}"/>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47DC455B-BC30-A557-0F6A-6AC9CA5650FE}"/>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5" name="直接连接符 94">
                <a:extLst>
                  <a:ext uri="{FF2B5EF4-FFF2-40B4-BE49-F238E27FC236}">
                    <a16:creationId xmlns:a16="http://schemas.microsoft.com/office/drawing/2014/main" id="{33B62A4C-7DBC-B16F-D293-DC91231FCD9A}"/>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96" name="椭圆 95">
                <a:extLst>
                  <a:ext uri="{FF2B5EF4-FFF2-40B4-BE49-F238E27FC236}">
                    <a16:creationId xmlns:a16="http://schemas.microsoft.com/office/drawing/2014/main" id="{FA576D38-9341-2AF7-6C92-9E5385A6B8C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620F6E92-2D28-03BF-69FC-5197AB2FA34A}"/>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97">
                <a:extLst>
                  <a:ext uri="{FF2B5EF4-FFF2-40B4-BE49-F238E27FC236}">
                    <a16:creationId xmlns:a16="http://schemas.microsoft.com/office/drawing/2014/main" id="{82EE0D32-4FF4-2F09-FFD3-0068317873A6}"/>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9" name="直接连接符 98">
                <a:extLst>
                  <a:ext uri="{FF2B5EF4-FFF2-40B4-BE49-F238E27FC236}">
                    <a16:creationId xmlns:a16="http://schemas.microsoft.com/office/drawing/2014/main" id="{B76CEEEF-CC83-699E-8162-13EED9F0F7F4}"/>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0" name="椭圆 99">
                <a:extLst>
                  <a:ext uri="{FF2B5EF4-FFF2-40B4-BE49-F238E27FC236}">
                    <a16:creationId xmlns:a16="http://schemas.microsoft.com/office/drawing/2014/main" id="{692B4673-3D78-DBB2-B291-54143A17A8B1}"/>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AD49604A-2467-4D29-12ED-52FC7EFD9190}"/>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a:extLst>
                  <a:ext uri="{FF2B5EF4-FFF2-40B4-BE49-F238E27FC236}">
                    <a16:creationId xmlns:a16="http://schemas.microsoft.com/office/drawing/2014/main" id="{544962FF-A4CA-E70E-4D03-AFDC9332FB1A}"/>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73" name="直接连接符 72">
              <a:extLst>
                <a:ext uri="{FF2B5EF4-FFF2-40B4-BE49-F238E27FC236}">
                  <a16:creationId xmlns:a16="http://schemas.microsoft.com/office/drawing/2014/main" id="{BFD90058-FF72-CBB7-129A-B50D87B17A0D}"/>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5" name="组合 4">
            <a:extLst>
              <a:ext uri="{FF2B5EF4-FFF2-40B4-BE49-F238E27FC236}">
                <a16:creationId xmlns:a16="http://schemas.microsoft.com/office/drawing/2014/main" id="{268C50B0-A65C-AFD5-DA87-ADD21411016E}"/>
              </a:ext>
            </a:extLst>
          </p:cNvPr>
          <p:cNvGrpSpPr/>
          <p:nvPr/>
        </p:nvGrpSpPr>
        <p:grpSpPr>
          <a:xfrm>
            <a:off x="2496038" y="4870755"/>
            <a:ext cx="1827244" cy="1503838"/>
            <a:chOff x="684131" y="1237268"/>
            <a:chExt cx="5326144" cy="4383464"/>
          </a:xfrm>
        </p:grpSpPr>
        <p:grpSp>
          <p:nvGrpSpPr>
            <p:cNvPr id="8" name="组合 7">
              <a:extLst>
                <a:ext uri="{FF2B5EF4-FFF2-40B4-BE49-F238E27FC236}">
                  <a16:creationId xmlns:a16="http://schemas.microsoft.com/office/drawing/2014/main" id="{85FC6820-3D07-FF53-5BCA-18B75585C80B}"/>
                </a:ext>
              </a:extLst>
            </p:cNvPr>
            <p:cNvGrpSpPr/>
            <p:nvPr/>
          </p:nvGrpSpPr>
          <p:grpSpPr>
            <a:xfrm>
              <a:off x="684131" y="1237268"/>
              <a:ext cx="5326144" cy="4383464"/>
              <a:chOff x="2620652" y="1197204"/>
              <a:chExt cx="5326144" cy="4383464"/>
            </a:xfrm>
          </p:grpSpPr>
          <p:pic>
            <p:nvPicPr>
              <p:cNvPr id="11" name="图片 10" descr="图表, 雷达图&#10;&#10;描述已自动生成">
                <a:extLst>
                  <a:ext uri="{FF2B5EF4-FFF2-40B4-BE49-F238E27FC236}">
                    <a16:creationId xmlns:a16="http://schemas.microsoft.com/office/drawing/2014/main" id="{E29975EB-F0E2-B071-9FE2-6C6A6D16387C}"/>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2" name="直接连接符 11">
                <a:extLst>
                  <a:ext uri="{FF2B5EF4-FFF2-40B4-BE49-F238E27FC236}">
                    <a16:creationId xmlns:a16="http://schemas.microsoft.com/office/drawing/2014/main" id="{8026B0B9-7689-DAF1-2525-A0FD13F26573}"/>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椭圆 14">
                <a:extLst>
                  <a:ext uri="{FF2B5EF4-FFF2-40B4-BE49-F238E27FC236}">
                    <a16:creationId xmlns:a16="http://schemas.microsoft.com/office/drawing/2014/main" id="{85189A95-0D76-F53F-69DB-2E294A8D3171}"/>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8" name="椭圆 17">
                <a:extLst>
                  <a:ext uri="{FF2B5EF4-FFF2-40B4-BE49-F238E27FC236}">
                    <a16:creationId xmlns:a16="http://schemas.microsoft.com/office/drawing/2014/main" id="{A0CC58D3-165F-A8D0-5AA8-A8F3B66B962D}"/>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19" name="直接连接符 18">
                <a:extLst>
                  <a:ext uri="{FF2B5EF4-FFF2-40B4-BE49-F238E27FC236}">
                    <a16:creationId xmlns:a16="http://schemas.microsoft.com/office/drawing/2014/main" id="{0587C440-A392-4E13-0F4C-134CA5F28876}"/>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24" name="椭圆 23">
                <a:extLst>
                  <a:ext uri="{FF2B5EF4-FFF2-40B4-BE49-F238E27FC236}">
                    <a16:creationId xmlns:a16="http://schemas.microsoft.com/office/drawing/2014/main" id="{2A2B0412-645D-4B92-7ED0-58455303EC27}"/>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0" name="椭圆 29">
                <a:extLst>
                  <a:ext uri="{FF2B5EF4-FFF2-40B4-BE49-F238E27FC236}">
                    <a16:creationId xmlns:a16="http://schemas.microsoft.com/office/drawing/2014/main" id="{5FA6961E-8220-3F0B-94E6-ABD837FC060E}"/>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38" name="直接连接符 37">
                <a:extLst>
                  <a:ext uri="{FF2B5EF4-FFF2-40B4-BE49-F238E27FC236}">
                    <a16:creationId xmlns:a16="http://schemas.microsoft.com/office/drawing/2014/main" id="{E56BBC7D-EF62-86B7-7F0A-E559B18FB10C}"/>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66F3D7D5-AA75-5D53-914B-3CCDCE2B7CA6}"/>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40" name="椭圆 39">
                <a:extLst>
                  <a:ext uri="{FF2B5EF4-FFF2-40B4-BE49-F238E27FC236}">
                    <a16:creationId xmlns:a16="http://schemas.microsoft.com/office/drawing/2014/main" id="{7A9F3B4E-6ED0-A137-5491-220BA432AE3B}"/>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1" name="椭圆 40">
                <a:extLst>
                  <a:ext uri="{FF2B5EF4-FFF2-40B4-BE49-F238E27FC236}">
                    <a16:creationId xmlns:a16="http://schemas.microsoft.com/office/drawing/2014/main" id="{AD9B73D3-D07F-273E-1E0E-DDA3DA37312A}"/>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48" name="直接连接符 47">
                <a:extLst>
                  <a:ext uri="{FF2B5EF4-FFF2-40B4-BE49-F238E27FC236}">
                    <a16:creationId xmlns:a16="http://schemas.microsoft.com/office/drawing/2014/main" id="{9BF9702F-A8C6-7FF3-1509-83265A2E6143}"/>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0" name="直接连接符 9">
              <a:extLst>
                <a:ext uri="{FF2B5EF4-FFF2-40B4-BE49-F238E27FC236}">
                  <a16:creationId xmlns:a16="http://schemas.microsoft.com/office/drawing/2014/main" id="{816911F6-EBB2-1B93-9468-09DF48F03994}"/>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18501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92385"/>
            <a:ext cx="3607078"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639113"/>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0" y="824069"/>
            <a:ext cx="37561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600" b="1" dirty="0"/>
              <a:t>全ての</a:t>
            </a:r>
            <a:r>
              <a:rPr lang="ja-JP" altLang="en-US" sz="1600" b="1" dirty="0">
                <a:solidFill>
                  <a:srgbClr val="FF0000"/>
                </a:solidFill>
              </a:rPr>
              <a:t>一つ</a:t>
            </a:r>
            <a:r>
              <a:rPr lang="ja-JP" altLang="en-US" sz="1600" dirty="0"/>
              <a:t>のボロノイ辺に対応する</a:t>
            </a:r>
            <a:endParaRPr lang="en-US" altLang="ja-JP" sz="1600" dirty="0"/>
          </a:p>
          <a:p>
            <a:r>
              <a:rPr lang="ja-JP" altLang="en-US" sz="1600" dirty="0"/>
              <a:t>両端の母点をつなぐ（</a:t>
            </a:r>
            <a:r>
              <a:rPr lang="en-US" altLang="ja-JP" sz="1600" b="1" dirty="0">
                <a:solidFill>
                  <a:srgbClr val="FF0000"/>
                </a:solidFill>
              </a:rPr>
              <a:t>Seg1</a:t>
            </a:r>
            <a:r>
              <a:rPr lang="ja-JP" altLang="en-US" sz="1600" dirty="0"/>
              <a:t>）</a:t>
            </a:r>
            <a:endParaRPr lang="en-US" altLang="ja-JP" sz="1600" dirty="0"/>
          </a:p>
        </p:txBody>
      </p:sp>
      <p:sp>
        <p:nvSpPr>
          <p:cNvPr id="32" name="文本框 31">
            <a:extLst>
              <a:ext uri="{FF2B5EF4-FFF2-40B4-BE49-F238E27FC236}">
                <a16:creationId xmlns:a16="http://schemas.microsoft.com/office/drawing/2014/main" id="{A33622F6-1F94-DCC0-A544-C7EAC4AEF577}"/>
              </a:ext>
            </a:extLst>
          </p:cNvPr>
          <p:cNvSpPr txBox="1"/>
          <p:nvPr/>
        </p:nvSpPr>
        <p:spPr>
          <a:xfrm>
            <a:off x="3610093" y="775197"/>
            <a:ext cx="4401943" cy="584775"/>
          </a:xfrm>
          <a:prstGeom prst="rect">
            <a:avLst/>
          </a:prstGeom>
          <a:noFill/>
        </p:spPr>
        <p:txBody>
          <a:bodyPr wrap="square">
            <a:spAutoFit/>
          </a:bodyPr>
          <a:lstStyle/>
          <a:p>
            <a:pPr marL="285750" indent="-285750">
              <a:buFont typeface="Arial" panose="020B0604020202020204" pitchFamily="34" charset="0"/>
              <a:buChar char="•"/>
            </a:pPr>
            <a:r>
              <a:rPr lang="ja-JP" altLang="en-US" sz="1600" b="1" dirty="0"/>
              <a:t>全ての</a:t>
            </a:r>
            <a:r>
              <a:rPr lang="ja-JP" altLang="en-US" sz="1600" b="1" dirty="0">
                <a:solidFill>
                  <a:srgbClr val="00B050"/>
                </a:solidFill>
              </a:rPr>
              <a:t>二つ</a:t>
            </a:r>
            <a:r>
              <a:rPr lang="ja-JP" altLang="en-US" sz="1600" dirty="0"/>
              <a:t>連続するボロノイ辺に対応する</a:t>
            </a:r>
            <a:endParaRPr lang="en-US" altLang="ja-JP" sz="1600" dirty="0"/>
          </a:p>
          <a:p>
            <a:r>
              <a:rPr lang="ja-JP" altLang="en-US" sz="1600" dirty="0"/>
              <a:t>両端の母点をつなぐ（</a:t>
            </a:r>
            <a:r>
              <a:rPr lang="en-US" altLang="ja-JP" sz="1600" b="1" dirty="0">
                <a:solidFill>
                  <a:srgbClr val="00B050"/>
                </a:solidFill>
              </a:rPr>
              <a:t>Seg2</a:t>
            </a:r>
            <a:r>
              <a:rPr lang="ja-JP" altLang="en-US" sz="1600" dirty="0"/>
              <a:t>）</a:t>
            </a:r>
            <a:endParaRPr lang="en-US" altLang="ja-JP" sz="1600" dirty="0"/>
          </a:p>
        </p:txBody>
      </p:sp>
      <p:grpSp>
        <p:nvGrpSpPr>
          <p:cNvPr id="149" name="组合 148">
            <a:extLst>
              <a:ext uri="{FF2B5EF4-FFF2-40B4-BE49-F238E27FC236}">
                <a16:creationId xmlns:a16="http://schemas.microsoft.com/office/drawing/2014/main" id="{CD601A7B-47B6-D40E-DFC4-FFB459C7B20C}"/>
              </a:ext>
            </a:extLst>
          </p:cNvPr>
          <p:cNvGrpSpPr/>
          <p:nvPr/>
        </p:nvGrpSpPr>
        <p:grpSpPr>
          <a:xfrm>
            <a:off x="175594" y="4917888"/>
            <a:ext cx="1778217" cy="1321725"/>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365931" y="6218870"/>
            <a:ext cx="1389704" cy="338554"/>
          </a:xfrm>
          <a:prstGeom prst="rect">
            <a:avLst/>
          </a:prstGeom>
          <a:noFill/>
        </p:spPr>
        <p:txBody>
          <a:bodyPr wrap="square" rtlCol="0">
            <a:spAutoFit/>
          </a:bodyPr>
          <a:lstStyle/>
          <a:p>
            <a:r>
              <a:rPr lang="ja-JP" altLang="en-US" sz="1600" b="1" dirty="0"/>
              <a:t>三角形分割</a:t>
            </a:r>
            <a:endParaRPr lang="zh-CN" altLang="en-US" sz="1600" b="1"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1824454" y="5273154"/>
            <a:ext cx="580025" cy="646331"/>
          </a:xfrm>
          <a:prstGeom prst="rect">
            <a:avLst/>
          </a:prstGeom>
          <a:noFill/>
        </p:spPr>
        <p:txBody>
          <a:bodyPr wrap="square" rtlCol="0">
            <a:spAutoFit/>
          </a:bodyPr>
          <a:lstStyle/>
          <a:p>
            <a:r>
              <a:rPr lang="en-US" altLang="zh-CN" sz="3600" b="1" dirty="0"/>
              <a:t>+</a:t>
            </a:r>
            <a:endParaRPr lang="zh-CN" altLang="en-US" sz="36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3910541" y="5232193"/>
            <a:ext cx="580025" cy="646331"/>
          </a:xfrm>
          <a:prstGeom prst="rect">
            <a:avLst/>
          </a:prstGeom>
          <a:noFill/>
        </p:spPr>
        <p:txBody>
          <a:bodyPr wrap="square" rtlCol="0">
            <a:spAutoFit/>
          </a:bodyPr>
          <a:lstStyle/>
          <a:p>
            <a:r>
              <a:rPr lang="en-US" altLang="zh-CN" sz="3600" b="1" dirty="0"/>
              <a:t>+</a:t>
            </a:r>
            <a:endParaRPr lang="zh-CN" altLang="en-US" sz="3600" b="1" dirty="0"/>
          </a:p>
        </p:txBody>
      </p:sp>
      <p:pic>
        <p:nvPicPr>
          <p:cNvPr id="28" name="图片 27" descr="图片包含 挂, 桌子, 滑雪, 照片&#10;&#10;描述已自动生成">
            <a:extLst>
              <a:ext uri="{FF2B5EF4-FFF2-40B4-BE49-F238E27FC236}">
                <a16:creationId xmlns:a16="http://schemas.microsoft.com/office/drawing/2014/main" id="{26197AA8-DC0E-9AEB-0A47-43290948D7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4361" y="4199451"/>
            <a:ext cx="2913487" cy="2185115"/>
          </a:xfrm>
          <a:prstGeom prst="rect">
            <a:avLst/>
          </a:prstGeom>
        </p:spPr>
      </p:pic>
      <p:sp>
        <p:nvSpPr>
          <p:cNvPr id="29" name="文本框 28">
            <a:extLst>
              <a:ext uri="{FF2B5EF4-FFF2-40B4-BE49-F238E27FC236}">
                <a16:creationId xmlns:a16="http://schemas.microsoft.com/office/drawing/2014/main" id="{B248E453-D661-4523-FCAF-B0756CC2AFDE}"/>
              </a:ext>
            </a:extLst>
          </p:cNvPr>
          <p:cNvSpPr txBox="1"/>
          <p:nvPr/>
        </p:nvSpPr>
        <p:spPr>
          <a:xfrm>
            <a:off x="7780133" y="711113"/>
            <a:ext cx="4493538" cy="830997"/>
          </a:xfrm>
          <a:prstGeom prst="rect">
            <a:avLst/>
          </a:prstGeom>
          <a:noFill/>
        </p:spPr>
        <p:txBody>
          <a:bodyPr wrap="none" rtlCol="0">
            <a:spAutoFit/>
          </a:bodyPr>
          <a:lstStyle/>
          <a:p>
            <a:r>
              <a:rPr lang="ja-JP" altLang="en-US" sz="1600" dirty="0"/>
              <a:t>また最適巡回路含まれないインスタンスがある</a:t>
            </a:r>
            <a:endParaRPr lang="zh-CN" altLang="en-US" sz="1600" dirty="0"/>
          </a:p>
          <a:p>
            <a:r>
              <a:rPr lang="ja-JP" altLang="en-US" sz="1600" dirty="0"/>
              <a:t>例えば：</a:t>
            </a:r>
            <a:endParaRPr lang="en-US" altLang="ja-JP" sz="1600" dirty="0"/>
          </a:p>
          <a:p>
            <a:r>
              <a:rPr lang="ja-JP" altLang="en-US" sz="1600" dirty="0"/>
              <a:t>町</a:t>
            </a:r>
            <a:r>
              <a:rPr lang="en-US" altLang="ja-JP" sz="1600" dirty="0"/>
              <a:t>51</a:t>
            </a:r>
            <a:r>
              <a:rPr lang="ja-JP" altLang="en-US" sz="1600" dirty="0"/>
              <a:t>個あるインスタンス</a:t>
            </a:r>
            <a:endParaRPr lang="zh-CN" altLang="en-US" sz="1600" dirty="0"/>
          </a:p>
        </p:txBody>
      </p:sp>
      <p:sp>
        <p:nvSpPr>
          <p:cNvPr id="31" name="文本框 30">
            <a:extLst>
              <a:ext uri="{FF2B5EF4-FFF2-40B4-BE49-F238E27FC236}">
                <a16:creationId xmlns:a16="http://schemas.microsoft.com/office/drawing/2014/main" id="{744AA2A7-A7B2-E2C8-7390-24A0EBBB255F}"/>
              </a:ext>
            </a:extLst>
          </p:cNvPr>
          <p:cNvSpPr txBox="1"/>
          <p:nvPr/>
        </p:nvSpPr>
        <p:spPr>
          <a:xfrm>
            <a:off x="7285094" y="6245616"/>
            <a:ext cx="4339650" cy="646331"/>
          </a:xfrm>
          <a:prstGeom prst="rect">
            <a:avLst/>
          </a:prstGeom>
          <a:noFill/>
        </p:spPr>
        <p:txBody>
          <a:bodyPr wrap="none" rtlCol="0">
            <a:spAutoFit/>
          </a:bodyPr>
          <a:lstStyle/>
          <a:p>
            <a:r>
              <a:rPr lang="ja-JP" altLang="en-US" dirty="0"/>
              <a:t>最適巡回路が含まれるようにするために</a:t>
            </a:r>
            <a:endParaRPr lang="en-US" altLang="ja-JP" dirty="0"/>
          </a:p>
          <a:p>
            <a:r>
              <a:rPr lang="ja-JP" altLang="en-US" dirty="0"/>
              <a:t>それ以上もっと拡張すべき</a:t>
            </a:r>
            <a:endParaRPr lang="zh-CN" altLang="en-US" dirty="0"/>
          </a:p>
        </p:txBody>
      </p:sp>
      <p:pic>
        <p:nvPicPr>
          <p:cNvPr id="35" name="图片 34" descr="图示&#10;&#10;描述已自动生成">
            <a:extLst>
              <a:ext uri="{FF2B5EF4-FFF2-40B4-BE49-F238E27FC236}">
                <a16:creationId xmlns:a16="http://schemas.microsoft.com/office/drawing/2014/main" id="{EFC999DA-C350-FB5C-051C-FCF231C4CB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0133" y="1709709"/>
            <a:ext cx="3402637" cy="2527769"/>
          </a:xfrm>
          <a:prstGeom prst="rect">
            <a:avLst/>
          </a:prstGeom>
        </p:spPr>
      </p:pic>
      <p:sp>
        <p:nvSpPr>
          <p:cNvPr id="36" name="文本框 35">
            <a:extLst>
              <a:ext uri="{FF2B5EF4-FFF2-40B4-BE49-F238E27FC236}">
                <a16:creationId xmlns:a16="http://schemas.microsoft.com/office/drawing/2014/main" id="{078D4C4E-A808-8258-CB14-7D2C5E13410A}"/>
              </a:ext>
            </a:extLst>
          </p:cNvPr>
          <p:cNvSpPr txBox="1"/>
          <p:nvPr/>
        </p:nvSpPr>
        <p:spPr>
          <a:xfrm>
            <a:off x="9178220" y="1609698"/>
            <a:ext cx="2938625" cy="369332"/>
          </a:xfrm>
          <a:prstGeom prst="rect">
            <a:avLst/>
          </a:prstGeom>
          <a:noFill/>
        </p:spPr>
        <p:txBody>
          <a:bodyPr wrap="none" rtlCol="0">
            <a:spAutoFit/>
          </a:bodyPr>
          <a:lstStyle/>
          <a:p>
            <a:r>
              <a:rPr lang="ja-JP" altLang="en-US" b="1" dirty="0"/>
              <a:t>三角形分割</a:t>
            </a:r>
            <a:r>
              <a:rPr lang="ja-JP" altLang="en-US" dirty="0"/>
              <a:t> </a:t>
            </a:r>
            <a:r>
              <a:rPr lang="en-US" altLang="ja-JP" b="1" dirty="0"/>
              <a:t>+</a:t>
            </a:r>
            <a:r>
              <a:rPr lang="en-US" altLang="ja-JP" dirty="0"/>
              <a:t> </a:t>
            </a:r>
            <a:r>
              <a:rPr lang="en-US" altLang="ja-JP" b="1" dirty="0">
                <a:solidFill>
                  <a:srgbClr val="FF0000"/>
                </a:solidFill>
              </a:rPr>
              <a:t>Seg1</a:t>
            </a:r>
            <a:r>
              <a:rPr lang="ja-JP" altLang="en-US" b="1" dirty="0">
                <a:solidFill>
                  <a:srgbClr val="FF0000"/>
                </a:solidFill>
              </a:rPr>
              <a:t> </a:t>
            </a:r>
            <a:r>
              <a:rPr lang="en-US" altLang="ja-JP" b="1" dirty="0"/>
              <a:t>+</a:t>
            </a:r>
            <a:r>
              <a:rPr lang="en-US" altLang="ja-JP" b="1" dirty="0">
                <a:solidFill>
                  <a:srgbClr val="FF0000"/>
                </a:solidFill>
              </a:rPr>
              <a:t> </a:t>
            </a:r>
            <a:r>
              <a:rPr lang="en-US" altLang="ja-JP" b="1" dirty="0">
                <a:solidFill>
                  <a:srgbClr val="00B050"/>
                </a:solidFill>
              </a:rPr>
              <a:t>Seg2</a:t>
            </a:r>
            <a:endParaRPr lang="zh-CN" altLang="en-US" dirty="0">
              <a:solidFill>
                <a:srgbClr val="00B050"/>
              </a:solidFill>
            </a:endParaRPr>
          </a:p>
        </p:txBody>
      </p:sp>
      <p:sp>
        <p:nvSpPr>
          <p:cNvPr id="37" name="文本框 36">
            <a:extLst>
              <a:ext uri="{FF2B5EF4-FFF2-40B4-BE49-F238E27FC236}">
                <a16:creationId xmlns:a16="http://schemas.microsoft.com/office/drawing/2014/main" id="{3076476F-58E3-05FD-BEB8-1FA4C5F7EEFC}"/>
              </a:ext>
            </a:extLst>
          </p:cNvPr>
          <p:cNvSpPr txBox="1"/>
          <p:nvPr/>
        </p:nvSpPr>
        <p:spPr>
          <a:xfrm>
            <a:off x="10100422" y="4136686"/>
            <a:ext cx="1338828" cy="369332"/>
          </a:xfrm>
          <a:prstGeom prst="rect">
            <a:avLst/>
          </a:prstGeom>
          <a:noFill/>
        </p:spPr>
        <p:txBody>
          <a:bodyPr wrap="none" rtlCol="0">
            <a:spAutoFit/>
          </a:bodyPr>
          <a:lstStyle/>
          <a:p>
            <a:r>
              <a:rPr lang="ja-JP" altLang="en-US" b="1" dirty="0"/>
              <a:t>最適巡回路</a:t>
            </a:r>
            <a:endParaRPr lang="zh-CN" altLang="en-US" b="1" dirty="0"/>
          </a:p>
        </p:txBody>
      </p:sp>
      <p:sp>
        <p:nvSpPr>
          <p:cNvPr id="42" name="文本框 41">
            <a:extLst>
              <a:ext uri="{FF2B5EF4-FFF2-40B4-BE49-F238E27FC236}">
                <a16:creationId xmlns:a16="http://schemas.microsoft.com/office/drawing/2014/main" id="{56FB4238-C9FE-8C91-CF31-59CDB9A17A9C}"/>
              </a:ext>
            </a:extLst>
          </p:cNvPr>
          <p:cNvSpPr txBox="1"/>
          <p:nvPr/>
        </p:nvSpPr>
        <p:spPr>
          <a:xfrm>
            <a:off x="2737081" y="6184528"/>
            <a:ext cx="997208" cy="369332"/>
          </a:xfrm>
          <a:prstGeom prst="rect">
            <a:avLst/>
          </a:prstGeom>
          <a:noFill/>
        </p:spPr>
        <p:txBody>
          <a:bodyPr wrap="square">
            <a:spAutoFit/>
          </a:bodyPr>
          <a:lstStyle/>
          <a:p>
            <a:r>
              <a:rPr lang="en-US" altLang="ja-JP" b="1" dirty="0">
                <a:solidFill>
                  <a:srgbClr val="FF0000"/>
                </a:solidFill>
              </a:rPr>
              <a:t>Seg1</a:t>
            </a:r>
            <a:endParaRPr lang="zh-CN" altLang="en-US" dirty="0"/>
          </a:p>
        </p:txBody>
      </p:sp>
      <p:sp>
        <p:nvSpPr>
          <p:cNvPr id="44" name="文本框 43">
            <a:extLst>
              <a:ext uri="{FF2B5EF4-FFF2-40B4-BE49-F238E27FC236}">
                <a16:creationId xmlns:a16="http://schemas.microsoft.com/office/drawing/2014/main" id="{75C577DB-272B-B215-2888-8290130C940C}"/>
              </a:ext>
            </a:extLst>
          </p:cNvPr>
          <p:cNvSpPr txBox="1"/>
          <p:nvPr/>
        </p:nvSpPr>
        <p:spPr>
          <a:xfrm>
            <a:off x="5053885" y="6184163"/>
            <a:ext cx="997208" cy="369332"/>
          </a:xfrm>
          <a:prstGeom prst="rect">
            <a:avLst/>
          </a:prstGeom>
          <a:noFill/>
        </p:spPr>
        <p:txBody>
          <a:bodyPr wrap="square">
            <a:spAutoFit/>
          </a:bodyPr>
          <a:lstStyle/>
          <a:p>
            <a:r>
              <a:rPr lang="en-US" altLang="ja-JP" b="1" dirty="0">
                <a:solidFill>
                  <a:srgbClr val="00B050"/>
                </a:solidFill>
              </a:rPr>
              <a:t>Seg2</a:t>
            </a:r>
            <a:endParaRPr lang="zh-CN" altLang="en-US" dirty="0"/>
          </a:p>
        </p:txBody>
      </p:sp>
      <p:grpSp>
        <p:nvGrpSpPr>
          <p:cNvPr id="82" name="组合 81">
            <a:extLst>
              <a:ext uri="{FF2B5EF4-FFF2-40B4-BE49-F238E27FC236}">
                <a16:creationId xmlns:a16="http://schemas.microsoft.com/office/drawing/2014/main" id="{5D64BE3A-69BD-C812-CB4C-8DB2044D7DDF}"/>
              </a:ext>
            </a:extLst>
          </p:cNvPr>
          <p:cNvGrpSpPr/>
          <p:nvPr/>
        </p:nvGrpSpPr>
        <p:grpSpPr>
          <a:xfrm>
            <a:off x="3810959" y="1529376"/>
            <a:ext cx="3419546" cy="2859956"/>
            <a:chOff x="2903277" y="1190624"/>
            <a:chExt cx="5352693" cy="4476753"/>
          </a:xfrm>
        </p:grpSpPr>
        <p:pic>
          <p:nvPicPr>
            <p:cNvPr id="83" name="图片 82" descr="图表, 雷达图&#10;&#10;描述已自动生成">
              <a:extLst>
                <a:ext uri="{FF2B5EF4-FFF2-40B4-BE49-F238E27FC236}">
                  <a16:creationId xmlns:a16="http://schemas.microsoft.com/office/drawing/2014/main" id="{83F0580C-C4DD-08C2-CD32-379434386067}"/>
                </a:ext>
              </a:extLst>
            </p:cNvPr>
            <p:cNvPicPr>
              <a:picLocks noChangeAspect="1"/>
            </p:cNvPicPr>
            <p:nvPr/>
          </p:nvPicPr>
          <p:blipFill>
            <a:blip r:embed="rId5">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84" name="直接连接符 83">
              <a:extLst>
                <a:ext uri="{FF2B5EF4-FFF2-40B4-BE49-F238E27FC236}">
                  <a16:creationId xmlns:a16="http://schemas.microsoft.com/office/drawing/2014/main" id="{3DBD77F2-E80C-36C4-D94A-12B0403B0863}"/>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493D224E-4DB2-3883-9A09-056C962EE925}"/>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86" name="椭圆 85">
              <a:extLst>
                <a:ext uri="{FF2B5EF4-FFF2-40B4-BE49-F238E27FC236}">
                  <a16:creationId xmlns:a16="http://schemas.microsoft.com/office/drawing/2014/main" id="{E5AEFAE5-3CAE-5B9F-3013-14FCF9021502}"/>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004649A8-A3E7-8F98-6554-81E6A92AFA47}"/>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8" name="直接连接符 87">
              <a:extLst>
                <a:ext uri="{FF2B5EF4-FFF2-40B4-BE49-F238E27FC236}">
                  <a16:creationId xmlns:a16="http://schemas.microsoft.com/office/drawing/2014/main" id="{1C8C398D-5839-04EE-7C48-FEA1B84B74B2}"/>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4A7D41AF-0072-AFD9-1683-A025A8DBF2E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0" name="直接连接符 89">
              <a:extLst>
                <a:ext uri="{FF2B5EF4-FFF2-40B4-BE49-F238E27FC236}">
                  <a16:creationId xmlns:a16="http://schemas.microsoft.com/office/drawing/2014/main" id="{08030233-720C-389C-78A0-675DC9B99B0F}"/>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91" name="椭圆 90">
              <a:extLst>
                <a:ext uri="{FF2B5EF4-FFF2-40B4-BE49-F238E27FC236}">
                  <a16:creationId xmlns:a16="http://schemas.microsoft.com/office/drawing/2014/main" id="{649FADE5-25D2-81F6-C676-E310DD0C19E6}"/>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2138C4B3-2FE3-1E64-484A-16856BF7A976}"/>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 name="直接连接符 92">
              <a:extLst>
                <a:ext uri="{FF2B5EF4-FFF2-40B4-BE49-F238E27FC236}">
                  <a16:creationId xmlns:a16="http://schemas.microsoft.com/office/drawing/2014/main" id="{839E0BBA-0635-6BDA-6D89-22799E1042E4}"/>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7846A13C-AD9C-C00A-0D70-6A47D35166EA}"/>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72FC59F5-2728-FC83-9D1E-52B46EFB253F}"/>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96" name="椭圆 95">
              <a:extLst>
                <a:ext uri="{FF2B5EF4-FFF2-40B4-BE49-F238E27FC236}">
                  <a16:creationId xmlns:a16="http://schemas.microsoft.com/office/drawing/2014/main" id="{0078F53C-23C6-9540-B3D3-7ED10F040E26}"/>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3871BF2D-272A-B5BC-3586-29243DE156AD}"/>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97">
              <a:extLst>
                <a:ext uri="{FF2B5EF4-FFF2-40B4-BE49-F238E27FC236}">
                  <a16:creationId xmlns:a16="http://schemas.microsoft.com/office/drawing/2014/main" id="{025687F6-5238-52C2-B37B-BB361655D66E}"/>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99" name="组合 98">
            <a:extLst>
              <a:ext uri="{FF2B5EF4-FFF2-40B4-BE49-F238E27FC236}">
                <a16:creationId xmlns:a16="http://schemas.microsoft.com/office/drawing/2014/main" id="{11ACC040-9E05-0632-1B01-4BD9B0A8A8A6}"/>
              </a:ext>
            </a:extLst>
          </p:cNvPr>
          <p:cNvGrpSpPr/>
          <p:nvPr/>
        </p:nvGrpSpPr>
        <p:grpSpPr>
          <a:xfrm>
            <a:off x="26603" y="1459673"/>
            <a:ext cx="3603078" cy="2965365"/>
            <a:chOff x="684131" y="1237268"/>
            <a:chExt cx="5326144" cy="4383464"/>
          </a:xfrm>
        </p:grpSpPr>
        <p:grpSp>
          <p:nvGrpSpPr>
            <p:cNvPr id="100" name="组合 99">
              <a:extLst>
                <a:ext uri="{FF2B5EF4-FFF2-40B4-BE49-F238E27FC236}">
                  <a16:creationId xmlns:a16="http://schemas.microsoft.com/office/drawing/2014/main" id="{313186DE-F027-4F3C-7AF1-B737A2BD8F2C}"/>
                </a:ext>
              </a:extLst>
            </p:cNvPr>
            <p:cNvGrpSpPr/>
            <p:nvPr/>
          </p:nvGrpSpPr>
          <p:grpSpPr>
            <a:xfrm>
              <a:off x="684131" y="1237268"/>
              <a:ext cx="5326144" cy="4383464"/>
              <a:chOff x="2620652" y="1197204"/>
              <a:chExt cx="5326144" cy="4383464"/>
            </a:xfrm>
          </p:grpSpPr>
          <p:pic>
            <p:nvPicPr>
              <p:cNvPr id="102" name="图片 101" descr="图表, 雷达图&#10;&#10;描述已自动生成">
                <a:extLst>
                  <a:ext uri="{FF2B5EF4-FFF2-40B4-BE49-F238E27FC236}">
                    <a16:creationId xmlns:a16="http://schemas.microsoft.com/office/drawing/2014/main" id="{48405C96-5F6F-0474-A9D8-8C1FCEA87BBD}"/>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03" name="直接连接符 102">
                <a:extLst>
                  <a:ext uri="{FF2B5EF4-FFF2-40B4-BE49-F238E27FC236}">
                    <a16:creationId xmlns:a16="http://schemas.microsoft.com/office/drawing/2014/main" id="{D359ADF4-29F0-6C40-F103-4E203A6B5989}"/>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4" name="椭圆 103">
                <a:extLst>
                  <a:ext uri="{FF2B5EF4-FFF2-40B4-BE49-F238E27FC236}">
                    <a16:creationId xmlns:a16="http://schemas.microsoft.com/office/drawing/2014/main" id="{F8410706-26D9-0A49-A60F-6CBAF245A187}"/>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C5331676-F217-688E-94A1-66CB8D1E43C4}"/>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106">
                <a:extLst>
                  <a:ext uri="{FF2B5EF4-FFF2-40B4-BE49-F238E27FC236}">
                    <a16:creationId xmlns:a16="http://schemas.microsoft.com/office/drawing/2014/main" id="{6B1D9BED-97E5-6492-2246-F71CB2FEE6DC}"/>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08" name="椭圆 107">
                <a:extLst>
                  <a:ext uri="{FF2B5EF4-FFF2-40B4-BE49-F238E27FC236}">
                    <a16:creationId xmlns:a16="http://schemas.microsoft.com/office/drawing/2014/main" id="{4D79B8AA-D52D-B67E-C775-7541B45F4D0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9D430689-FC3B-552C-5289-87186B98581B}"/>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4" name="直接连接符 113">
                <a:extLst>
                  <a:ext uri="{FF2B5EF4-FFF2-40B4-BE49-F238E27FC236}">
                    <a16:creationId xmlns:a16="http://schemas.microsoft.com/office/drawing/2014/main" id="{56848F6F-502B-576F-9962-74FA2289456A}"/>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15" name="直接连接符 114">
                <a:extLst>
                  <a:ext uri="{FF2B5EF4-FFF2-40B4-BE49-F238E27FC236}">
                    <a16:creationId xmlns:a16="http://schemas.microsoft.com/office/drawing/2014/main" id="{E3478754-C62E-DAD9-3ACE-80E88CFC6A8E}"/>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16" name="椭圆 115">
                <a:extLst>
                  <a:ext uri="{FF2B5EF4-FFF2-40B4-BE49-F238E27FC236}">
                    <a16:creationId xmlns:a16="http://schemas.microsoft.com/office/drawing/2014/main" id="{CD4C850E-8FD4-A0AD-D5C9-B622D10DB824}"/>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CC6EDBC8-F59F-138C-F5C4-6EF5E9DA1C81}"/>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8" name="直接连接符 117">
                <a:extLst>
                  <a:ext uri="{FF2B5EF4-FFF2-40B4-BE49-F238E27FC236}">
                    <a16:creationId xmlns:a16="http://schemas.microsoft.com/office/drawing/2014/main" id="{C48D44B2-59D8-2FFB-26DB-D088568F5AB2}"/>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01" name="直接连接符 100">
              <a:extLst>
                <a:ext uri="{FF2B5EF4-FFF2-40B4-BE49-F238E27FC236}">
                  <a16:creationId xmlns:a16="http://schemas.microsoft.com/office/drawing/2014/main" id="{945E0034-2972-0D17-56B3-8E89053BAE4B}"/>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9" name="组合 118">
            <a:extLst>
              <a:ext uri="{FF2B5EF4-FFF2-40B4-BE49-F238E27FC236}">
                <a16:creationId xmlns:a16="http://schemas.microsoft.com/office/drawing/2014/main" id="{78F6849E-D944-856B-3852-1D2367F68E98}"/>
              </a:ext>
            </a:extLst>
          </p:cNvPr>
          <p:cNvGrpSpPr/>
          <p:nvPr/>
        </p:nvGrpSpPr>
        <p:grpSpPr>
          <a:xfrm>
            <a:off x="2300968" y="4846083"/>
            <a:ext cx="1671609" cy="1375748"/>
            <a:chOff x="684131" y="1237268"/>
            <a:chExt cx="5326144" cy="4383464"/>
          </a:xfrm>
        </p:grpSpPr>
        <p:grpSp>
          <p:nvGrpSpPr>
            <p:cNvPr id="120" name="组合 119">
              <a:extLst>
                <a:ext uri="{FF2B5EF4-FFF2-40B4-BE49-F238E27FC236}">
                  <a16:creationId xmlns:a16="http://schemas.microsoft.com/office/drawing/2014/main" id="{393BAD47-CF3C-1A4A-85E7-B65EA942BCCF}"/>
                </a:ext>
              </a:extLst>
            </p:cNvPr>
            <p:cNvGrpSpPr/>
            <p:nvPr/>
          </p:nvGrpSpPr>
          <p:grpSpPr>
            <a:xfrm>
              <a:off x="684131" y="1237268"/>
              <a:ext cx="5326144" cy="4383464"/>
              <a:chOff x="2620652" y="1197204"/>
              <a:chExt cx="5326144" cy="4383464"/>
            </a:xfrm>
          </p:grpSpPr>
          <p:pic>
            <p:nvPicPr>
              <p:cNvPr id="122" name="图片 121" descr="图表, 雷达图&#10;&#10;描述已自动生成">
                <a:extLst>
                  <a:ext uri="{FF2B5EF4-FFF2-40B4-BE49-F238E27FC236}">
                    <a16:creationId xmlns:a16="http://schemas.microsoft.com/office/drawing/2014/main" id="{FA6A6E13-836A-76D0-EA4D-FF372DCE752A}"/>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23" name="直接连接符 122">
                <a:extLst>
                  <a:ext uri="{FF2B5EF4-FFF2-40B4-BE49-F238E27FC236}">
                    <a16:creationId xmlns:a16="http://schemas.microsoft.com/office/drawing/2014/main" id="{F7167CA1-FE51-E855-519A-AFE6831BAF25}"/>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24" name="椭圆 123">
                <a:extLst>
                  <a:ext uri="{FF2B5EF4-FFF2-40B4-BE49-F238E27FC236}">
                    <a16:creationId xmlns:a16="http://schemas.microsoft.com/office/drawing/2014/main" id="{AB907987-BBA6-0459-C0E5-8DF7A12AF6F3}"/>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7EF9F379-B3BC-17E4-2B8F-A407D3FAC2A8}"/>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6" name="直接连接符 125">
                <a:extLst>
                  <a:ext uri="{FF2B5EF4-FFF2-40B4-BE49-F238E27FC236}">
                    <a16:creationId xmlns:a16="http://schemas.microsoft.com/office/drawing/2014/main" id="{B87899AF-DB25-5572-D3B9-9C9888DA96D1}"/>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27" name="椭圆 126">
                <a:extLst>
                  <a:ext uri="{FF2B5EF4-FFF2-40B4-BE49-F238E27FC236}">
                    <a16:creationId xmlns:a16="http://schemas.microsoft.com/office/drawing/2014/main" id="{B2360569-6675-93AC-0094-FBA5EE7B7F18}"/>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2DB29011-B58F-2BAB-B770-29A4AF6B5469}"/>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9" name="直接连接符 128">
                <a:extLst>
                  <a:ext uri="{FF2B5EF4-FFF2-40B4-BE49-F238E27FC236}">
                    <a16:creationId xmlns:a16="http://schemas.microsoft.com/office/drawing/2014/main" id="{1E290E1F-3C7D-0598-7FFC-56DBAE46034D}"/>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30" name="直接连接符 129">
                <a:extLst>
                  <a:ext uri="{FF2B5EF4-FFF2-40B4-BE49-F238E27FC236}">
                    <a16:creationId xmlns:a16="http://schemas.microsoft.com/office/drawing/2014/main" id="{2DEDBE52-78D9-7592-DA32-3BA51233EFA1}"/>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31" name="椭圆 130">
                <a:extLst>
                  <a:ext uri="{FF2B5EF4-FFF2-40B4-BE49-F238E27FC236}">
                    <a16:creationId xmlns:a16="http://schemas.microsoft.com/office/drawing/2014/main" id="{D9720DE9-1827-C839-0279-8EF443284DC6}"/>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7BEC70BB-AE1D-CC81-EC26-EA7676878CE1}"/>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3" name="直接连接符 132">
                <a:extLst>
                  <a:ext uri="{FF2B5EF4-FFF2-40B4-BE49-F238E27FC236}">
                    <a16:creationId xmlns:a16="http://schemas.microsoft.com/office/drawing/2014/main" id="{F02A3825-F6AD-1C39-1602-0D893E701231}"/>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21" name="直接连接符 120">
              <a:extLst>
                <a:ext uri="{FF2B5EF4-FFF2-40B4-BE49-F238E27FC236}">
                  <a16:creationId xmlns:a16="http://schemas.microsoft.com/office/drawing/2014/main" id="{17FBE2BC-0AC2-8EE7-67DF-9835D90016A1}"/>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34" name="组合 133">
            <a:extLst>
              <a:ext uri="{FF2B5EF4-FFF2-40B4-BE49-F238E27FC236}">
                <a16:creationId xmlns:a16="http://schemas.microsoft.com/office/drawing/2014/main" id="{8A28C90A-2016-1C99-5F81-572700A5229B}"/>
              </a:ext>
            </a:extLst>
          </p:cNvPr>
          <p:cNvGrpSpPr/>
          <p:nvPr/>
        </p:nvGrpSpPr>
        <p:grpSpPr>
          <a:xfrm>
            <a:off x="4374623" y="4766196"/>
            <a:ext cx="1768889" cy="1479420"/>
            <a:chOff x="2903277" y="1190624"/>
            <a:chExt cx="5352693" cy="4476753"/>
          </a:xfrm>
        </p:grpSpPr>
        <p:pic>
          <p:nvPicPr>
            <p:cNvPr id="135" name="图片 134" descr="图表, 雷达图&#10;&#10;描述已自动生成">
              <a:extLst>
                <a:ext uri="{FF2B5EF4-FFF2-40B4-BE49-F238E27FC236}">
                  <a16:creationId xmlns:a16="http://schemas.microsoft.com/office/drawing/2014/main" id="{3BC44413-7C30-DFFC-9E46-3DCA6E4F1D69}"/>
                </a:ext>
              </a:extLst>
            </p:cNvPr>
            <p:cNvPicPr>
              <a:picLocks noChangeAspect="1"/>
            </p:cNvPicPr>
            <p:nvPr/>
          </p:nvPicPr>
          <p:blipFill>
            <a:blip r:embed="rId5">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136" name="直接连接符 135">
              <a:extLst>
                <a:ext uri="{FF2B5EF4-FFF2-40B4-BE49-F238E27FC236}">
                  <a16:creationId xmlns:a16="http://schemas.microsoft.com/office/drawing/2014/main" id="{92A2DE62-4C56-8051-736E-E6F986EB280C}"/>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37" name="直接连接符 136">
              <a:extLst>
                <a:ext uri="{FF2B5EF4-FFF2-40B4-BE49-F238E27FC236}">
                  <a16:creationId xmlns:a16="http://schemas.microsoft.com/office/drawing/2014/main" id="{8E4895B4-1E88-171E-81FB-08CFBDE4B4D2}"/>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38" name="椭圆 137">
              <a:extLst>
                <a:ext uri="{FF2B5EF4-FFF2-40B4-BE49-F238E27FC236}">
                  <a16:creationId xmlns:a16="http://schemas.microsoft.com/office/drawing/2014/main" id="{2F13138C-4E73-A8BB-103E-004ADD92E5B1}"/>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1BDEBAAB-31EE-FEC9-BB83-2327DCC6B61C}"/>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1" name="直接连接符 140">
              <a:extLst>
                <a:ext uri="{FF2B5EF4-FFF2-40B4-BE49-F238E27FC236}">
                  <a16:creationId xmlns:a16="http://schemas.microsoft.com/office/drawing/2014/main" id="{7128A141-6C46-36E9-FBEA-9549FB6D046C}"/>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42" name="直接连接符 141">
              <a:extLst>
                <a:ext uri="{FF2B5EF4-FFF2-40B4-BE49-F238E27FC236}">
                  <a16:creationId xmlns:a16="http://schemas.microsoft.com/office/drawing/2014/main" id="{CE0ABFEF-2988-4BC0-822F-43B2D0DBD1C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3" name="直接连接符 142">
              <a:extLst>
                <a:ext uri="{FF2B5EF4-FFF2-40B4-BE49-F238E27FC236}">
                  <a16:creationId xmlns:a16="http://schemas.microsoft.com/office/drawing/2014/main" id="{753C44F6-A376-76EC-2AB6-63BCB5492C73}"/>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44" name="椭圆 143">
              <a:extLst>
                <a:ext uri="{FF2B5EF4-FFF2-40B4-BE49-F238E27FC236}">
                  <a16:creationId xmlns:a16="http://schemas.microsoft.com/office/drawing/2014/main" id="{DC2DA1C3-E360-176F-F776-BB2ECDCCFF08}"/>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C9B690F7-F25B-83C8-6A78-F304CFCCF544}"/>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6" name="直接连接符 145">
              <a:extLst>
                <a:ext uri="{FF2B5EF4-FFF2-40B4-BE49-F238E27FC236}">
                  <a16:creationId xmlns:a16="http://schemas.microsoft.com/office/drawing/2014/main" id="{0F12FB32-A1F3-7036-9A04-BFF987D494AD}"/>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CF6076A0-0899-66CA-3354-E22BCBA2547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71FB8C79-2B1A-74E9-E50F-EDDD90B1B352}"/>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50" name="椭圆 149">
              <a:extLst>
                <a:ext uri="{FF2B5EF4-FFF2-40B4-BE49-F238E27FC236}">
                  <a16:creationId xmlns:a16="http://schemas.microsoft.com/office/drawing/2014/main" id="{76695445-18A0-8289-FD7A-8E3AB46619C3}"/>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a:extLst>
                <a:ext uri="{FF2B5EF4-FFF2-40B4-BE49-F238E27FC236}">
                  <a16:creationId xmlns:a16="http://schemas.microsoft.com/office/drawing/2014/main" id="{55E2D809-46C1-01F4-65D5-E4906C55211C}"/>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5" name="直接连接符 174">
              <a:extLst>
                <a:ext uri="{FF2B5EF4-FFF2-40B4-BE49-F238E27FC236}">
                  <a16:creationId xmlns:a16="http://schemas.microsoft.com/office/drawing/2014/main" id="{07CC58EC-D459-716A-D49B-028FFAA60020}"/>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34333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52726"/>
            <a:ext cx="3607078"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669003"/>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0" y="741003"/>
            <a:ext cx="3756156" cy="615553"/>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600" b="1" dirty="0"/>
              <a:t>全ての</a:t>
            </a:r>
            <a:r>
              <a:rPr lang="ja-JP" altLang="en-US" sz="1600" b="1" dirty="0">
                <a:solidFill>
                  <a:srgbClr val="FF0000"/>
                </a:solidFill>
              </a:rPr>
              <a:t>一つ</a:t>
            </a:r>
            <a:r>
              <a:rPr lang="ja-JP" altLang="en-US" sz="1600" dirty="0"/>
              <a:t>のボロノイ辺に対応する</a:t>
            </a:r>
            <a:endParaRPr lang="en-US" altLang="ja-JP" sz="1600" dirty="0"/>
          </a:p>
          <a:p>
            <a:r>
              <a:rPr lang="ja-JP" altLang="en-US" sz="1600" dirty="0"/>
              <a:t>両端の母点をつなぐ（</a:t>
            </a:r>
            <a:r>
              <a:rPr lang="en-US" altLang="ja-JP" b="1" dirty="0">
                <a:solidFill>
                  <a:srgbClr val="FF0000"/>
                </a:solidFill>
              </a:rPr>
              <a:t>Seg1</a:t>
            </a:r>
            <a:r>
              <a:rPr lang="ja-JP" altLang="en-US" sz="1600" dirty="0"/>
              <a:t>）</a:t>
            </a:r>
            <a:endParaRPr lang="en-US" altLang="ja-JP" sz="1600" dirty="0"/>
          </a:p>
        </p:txBody>
      </p:sp>
      <p:sp>
        <p:nvSpPr>
          <p:cNvPr id="32" name="文本框 31">
            <a:extLst>
              <a:ext uri="{FF2B5EF4-FFF2-40B4-BE49-F238E27FC236}">
                <a16:creationId xmlns:a16="http://schemas.microsoft.com/office/drawing/2014/main" id="{A33622F6-1F94-DCC0-A544-C7EAC4AEF577}"/>
              </a:ext>
            </a:extLst>
          </p:cNvPr>
          <p:cNvSpPr txBox="1"/>
          <p:nvPr/>
        </p:nvSpPr>
        <p:spPr>
          <a:xfrm>
            <a:off x="3647089" y="705560"/>
            <a:ext cx="4992040" cy="615553"/>
          </a:xfrm>
          <a:prstGeom prst="rect">
            <a:avLst/>
          </a:prstGeom>
          <a:noFill/>
        </p:spPr>
        <p:txBody>
          <a:bodyPr wrap="square">
            <a:spAutoFit/>
          </a:bodyPr>
          <a:lstStyle/>
          <a:p>
            <a:pPr marL="285750" indent="-285750">
              <a:buFont typeface="Arial" panose="020B0604020202020204" pitchFamily="34" charset="0"/>
              <a:buChar char="•"/>
            </a:pPr>
            <a:r>
              <a:rPr lang="ja-JP" altLang="en-US" sz="1600" b="1" dirty="0"/>
              <a:t>全ての</a:t>
            </a:r>
            <a:r>
              <a:rPr lang="ja-JP" altLang="en-US" sz="1600" b="1" dirty="0">
                <a:solidFill>
                  <a:srgbClr val="00B050"/>
                </a:solidFill>
              </a:rPr>
              <a:t>二つ</a:t>
            </a:r>
            <a:r>
              <a:rPr lang="ja-JP" altLang="en-US" sz="1600" dirty="0"/>
              <a:t>連続するボロノイ辺に対応する</a:t>
            </a:r>
            <a:endParaRPr lang="en-US" altLang="ja-JP" sz="1600" dirty="0"/>
          </a:p>
          <a:p>
            <a:r>
              <a:rPr lang="ja-JP" altLang="en-US" sz="1600" dirty="0"/>
              <a:t>両端の母点をつなぐ（</a:t>
            </a:r>
            <a:r>
              <a:rPr lang="en-US" altLang="ja-JP" b="1" dirty="0">
                <a:solidFill>
                  <a:srgbClr val="00B050"/>
                </a:solidFill>
              </a:rPr>
              <a:t>Seg2</a:t>
            </a:r>
            <a:r>
              <a:rPr lang="ja-JP" altLang="en-US" sz="1600" dirty="0"/>
              <a:t>）</a:t>
            </a:r>
            <a:endParaRPr lang="en-US" altLang="ja-JP" sz="1600" dirty="0"/>
          </a:p>
        </p:txBody>
      </p:sp>
      <p:sp>
        <p:nvSpPr>
          <p:cNvPr id="66" name="文本框 65">
            <a:extLst>
              <a:ext uri="{FF2B5EF4-FFF2-40B4-BE49-F238E27FC236}">
                <a16:creationId xmlns:a16="http://schemas.microsoft.com/office/drawing/2014/main" id="{E838AEA6-6023-1914-8FEA-7B79186CEA0E}"/>
              </a:ext>
            </a:extLst>
          </p:cNvPr>
          <p:cNvSpPr txBox="1"/>
          <p:nvPr/>
        </p:nvSpPr>
        <p:spPr>
          <a:xfrm>
            <a:off x="7813915" y="705560"/>
            <a:ext cx="4504773" cy="615553"/>
          </a:xfrm>
          <a:prstGeom prst="rect">
            <a:avLst/>
          </a:prstGeom>
          <a:noFill/>
        </p:spPr>
        <p:txBody>
          <a:bodyPr wrap="square">
            <a:spAutoFit/>
          </a:bodyPr>
          <a:lstStyle/>
          <a:p>
            <a:pPr marL="285750" indent="-285750">
              <a:buFont typeface="Arial" panose="020B0604020202020204" pitchFamily="34" charset="0"/>
              <a:buChar char="•"/>
            </a:pPr>
            <a:r>
              <a:rPr lang="ja-JP" altLang="en-US" sz="1600" b="1" dirty="0"/>
              <a:t>全ての</a:t>
            </a:r>
            <a:r>
              <a:rPr lang="ja-JP" altLang="en-US" sz="1600" b="1" dirty="0">
                <a:solidFill>
                  <a:srgbClr val="00B0F0"/>
                </a:solidFill>
              </a:rPr>
              <a:t>三つ</a:t>
            </a:r>
            <a:r>
              <a:rPr lang="ja-JP" altLang="en-US" sz="1600" dirty="0"/>
              <a:t>連続するボロノイ辺に対応する両端の母点をつなぐ（</a:t>
            </a:r>
            <a:r>
              <a:rPr lang="en-US" altLang="ja-JP" b="1" dirty="0">
                <a:solidFill>
                  <a:srgbClr val="00B0F0"/>
                </a:solidFill>
              </a:rPr>
              <a:t>Seg3</a:t>
            </a:r>
            <a:r>
              <a:rPr lang="ja-JP" altLang="en-US" sz="1600" dirty="0"/>
              <a:t>）</a:t>
            </a:r>
            <a:endParaRPr lang="zh-CN" altLang="en-US" sz="1600" dirty="0"/>
          </a:p>
        </p:txBody>
      </p:sp>
      <p:grpSp>
        <p:nvGrpSpPr>
          <p:cNvPr id="149" name="组合 148">
            <a:extLst>
              <a:ext uri="{FF2B5EF4-FFF2-40B4-BE49-F238E27FC236}">
                <a16:creationId xmlns:a16="http://schemas.microsoft.com/office/drawing/2014/main" id="{CD601A7B-47B6-D40E-DFC4-FFB459C7B20C}"/>
              </a:ext>
            </a:extLst>
          </p:cNvPr>
          <p:cNvGrpSpPr/>
          <p:nvPr/>
        </p:nvGrpSpPr>
        <p:grpSpPr>
          <a:xfrm>
            <a:off x="416822" y="4542421"/>
            <a:ext cx="1549027" cy="1151371"/>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700596" y="5807643"/>
            <a:ext cx="1210588" cy="338554"/>
          </a:xfrm>
          <a:prstGeom prst="rect">
            <a:avLst/>
          </a:prstGeom>
          <a:noFill/>
        </p:spPr>
        <p:txBody>
          <a:bodyPr wrap="none" rtlCol="0">
            <a:spAutoFit/>
          </a:bodyPr>
          <a:lstStyle/>
          <a:p>
            <a:r>
              <a:rPr lang="ja-JP" altLang="en-US" sz="1600" b="1" dirty="0"/>
              <a:t>三角形分割</a:t>
            </a:r>
            <a:endParaRPr lang="zh-CN" altLang="en-US" sz="1600" b="1"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2013789" y="484272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4095982" y="4798996"/>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96" name="文本框 295">
            <a:extLst>
              <a:ext uri="{FF2B5EF4-FFF2-40B4-BE49-F238E27FC236}">
                <a16:creationId xmlns:a16="http://schemas.microsoft.com/office/drawing/2014/main" id="{50E7FB7B-5F15-6FA0-6F83-0489D07316AF}"/>
              </a:ext>
            </a:extLst>
          </p:cNvPr>
          <p:cNvSpPr txBox="1"/>
          <p:nvPr/>
        </p:nvSpPr>
        <p:spPr>
          <a:xfrm>
            <a:off x="6400682" y="4755353"/>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17" name="文本框 316">
            <a:extLst>
              <a:ext uri="{FF2B5EF4-FFF2-40B4-BE49-F238E27FC236}">
                <a16:creationId xmlns:a16="http://schemas.microsoft.com/office/drawing/2014/main" id="{86C1C40B-9991-FBFB-AC4E-684E485F1A2A}"/>
              </a:ext>
            </a:extLst>
          </p:cNvPr>
          <p:cNvSpPr txBox="1"/>
          <p:nvPr/>
        </p:nvSpPr>
        <p:spPr>
          <a:xfrm>
            <a:off x="8488015" y="4764203"/>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20" name="文本框 319">
            <a:extLst>
              <a:ext uri="{FF2B5EF4-FFF2-40B4-BE49-F238E27FC236}">
                <a16:creationId xmlns:a16="http://schemas.microsoft.com/office/drawing/2014/main" id="{6BD2BA0A-9B16-AFEE-F356-A019DA0E401B}"/>
              </a:ext>
            </a:extLst>
          </p:cNvPr>
          <p:cNvSpPr txBox="1"/>
          <p:nvPr/>
        </p:nvSpPr>
        <p:spPr>
          <a:xfrm>
            <a:off x="8831209" y="4842721"/>
            <a:ext cx="1235092" cy="400110"/>
          </a:xfrm>
          <a:prstGeom prst="rect">
            <a:avLst/>
          </a:prstGeom>
          <a:noFill/>
        </p:spPr>
        <p:txBody>
          <a:bodyPr wrap="square">
            <a:spAutoFit/>
          </a:bodyPr>
          <a:lstStyle/>
          <a:p>
            <a:r>
              <a:rPr lang="en-US" altLang="zh-CN" sz="2000" b="1" dirty="0"/>
              <a:t>Seg</a:t>
            </a:r>
            <a:r>
              <a:rPr lang="ja-JP" altLang="en-US" sz="2000" b="1" dirty="0"/>
              <a:t>方法</a:t>
            </a:r>
            <a:endParaRPr lang="en-US" altLang="ja-JP" sz="2000" b="1" dirty="0"/>
          </a:p>
        </p:txBody>
      </p:sp>
      <p:sp>
        <p:nvSpPr>
          <p:cNvPr id="7" name="文本框 6">
            <a:extLst>
              <a:ext uri="{FF2B5EF4-FFF2-40B4-BE49-F238E27FC236}">
                <a16:creationId xmlns:a16="http://schemas.microsoft.com/office/drawing/2014/main" id="{6BF02660-BC56-CA23-6F93-98375A631E1F}"/>
              </a:ext>
            </a:extLst>
          </p:cNvPr>
          <p:cNvSpPr txBox="1"/>
          <p:nvPr/>
        </p:nvSpPr>
        <p:spPr>
          <a:xfrm>
            <a:off x="3007754" y="5725830"/>
            <a:ext cx="830630" cy="369332"/>
          </a:xfrm>
          <a:prstGeom prst="rect">
            <a:avLst/>
          </a:prstGeom>
          <a:noFill/>
        </p:spPr>
        <p:txBody>
          <a:bodyPr wrap="square">
            <a:spAutoFit/>
          </a:bodyPr>
          <a:lstStyle/>
          <a:p>
            <a:r>
              <a:rPr lang="en-US" altLang="ja-JP" b="1" dirty="0">
                <a:solidFill>
                  <a:srgbClr val="FF0000"/>
                </a:solidFill>
              </a:rPr>
              <a:t>Seg1</a:t>
            </a:r>
            <a:endParaRPr lang="zh-CN" altLang="en-US" dirty="0"/>
          </a:p>
        </p:txBody>
      </p:sp>
      <p:sp>
        <p:nvSpPr>
          <p:cNvPr id="13" name="文本框 12">
            <a:extLst>
              <a:ext uri="{FF2B5EF4-FFF2-40B4-BE49-F238E27FC236}">
                <a16:creationId xmlns:a16="http://schemas.microsoft.com/office/drawing/2014/main" id="{829161F4-99CC-2C8B-636C-E0FF5E71E255}"/>
              </a:ext>
            </a:extLst>
          </p:cNvPr>
          <p:cNvSpPr txBox="1"/>
          <p:nvPr/>
        </p:nvSpPr>
        <p:spPr>
          <a:xfrm>
            <a:off x="5183166" y="5736449"/>
            <a:ext cx="707872" cy="369332"/>
          </a:xfrm>
          <a:prstGeom prst="rect">
            <a:avLst/>
          </a:prstGeom>
          <a:noFill/>
        </p:spPr>
        <p:txBody>
          <a:bodyPr wrap="square">
            <a:spAutoFit/>
          </a:bodyPr>
          <a:lstStyle/>
          <a:p>
            <a:r>
              <a:rPr lang="en-US" altLang="ja-JP" b="1" dirty="0">
                <a:solidFill>
                  <a:srgbClr val="00B050"/>
                </a:solidFill>
              </a:rPr>
              <a:t>Seg2</a:t>
            </a:r>
            <a:endParaRPr lang="zh-CN" altLang="en-US" dirty="0"/>
          </a:p>
        </p:txBody>
      </p:sp>
      <p:sp>
        <p:nvSpPr>
          <p:cNvPr id="16" name="文本框 15">
            <a:extLst>
              <a:ext uri="{FF2B5EF4-FFF2-40B4-BE49-F238E27FC236}">
                <a16:creationId xmlns:a16="http://schemas.microsoft.com/office/drawing/2014/main" id="{69C2E9CF-F404-608F-C0FB-78481227F3D0}"/>
              </a:ext>
            </a:extLst>
          </p:cNvPr>
          <p:cNvSpPr txBox="1"/>
          <p:nvPr/>
        </p:nvSpPr>
        <p:spPr>
          <a:xfrm>
            <a:off x="7484135" y="5741159"/>
            <a:ext cx="830630" cy="369332"/>
          </a:xfrm>
          <a:prstGeom prst="rect">
            <a:avLst/>
          </a:prstGeom>
          <a:noFill/>
        </p:spPr>
        <p:txBody>
          <a:bodyPr wrap="square">
            <a:spAutoFit/>
          </a:bodyPr>
          <a:lstStyle/>
          <a:p>
            <a:r>
              <a:rPr lang="en-US" altLang="ja-JP" b="1" dirty="0">
                <a:solidFill>
                  <a:srgbClr val="00B0F0"/>
                </a:solidFill>
              </a:rPr>
              <a:t>Seg3</a:t>
            </a:r>
            <a:endParaRPr lang="zh-CN" altLang="en-US" dirty="0"/>
          </a:p>
        </p:txBody>
      </p:sp>
      <p:sp>
        <p:nvSpPr>
          <p:cNvPr id="17" name="文本框 16">
            <a:extLst>
              <a:ext uri="{FF2B5EF4-FFF2-40B4-BE49-F238E27FC236}">
                <a16:creationId xmlns:a16="http://schemas.microsoft.com/office/drawing/2014/main" id="{5FA221B7-336F-AA27-4023-1236F0EF94AB}"/>
              </a:ext>
            </a:extLst>
          </p:cNvPr>
          <p:cNvSpPr txBox="1"/>
          <p:nvPr/>
        </p:nvSpPr>
        <p:spPr>
          <a:xfrm>
            <a:off x="5772824" y="6211669"/>
            <a:ext cx="6545864" cy="646331"/>
          </a:xfrm>
          <a:prstGeom prst="rect">
            <a:avLst/>
          </a:prstGeom>
          <a:noFill/>
        </p:spPr>
        <p:txBody>
          <a:bodyPr wrap="square" rtlCol="0">
            <a:spAutoFit/>
          </a:bodyPr>
          <a:lstStyle/>
          <a:p>
            <a:r>
              <a:rPr lang="ja-JP" altLang="en-US" b="1" dirty="0"/>
              <a:t>三角形分割 </a:t>
            </a:r>
            <a:r>
              <a:rPr lang="en-US" altLang="ja-JP" b="1" dirty="0"/>
              <a:t>+</a:t>
            </a:r>
            <a:r>
              <a:rPr lang="en-US" altLang="ja-JP" b="1" dirty="0">
                <a:solidFill>
                  <a:srgbClr val="FF0000"/>
                </a:solidFill>
              </a:rPr>
              <a:t> S</a:t>
            </a:r>
            <a:r>
              <a:rPr lang="en-US" altLang="zh-CN" b="1" dirty="0">
                <a:solidFill>
                  <a:srgbClr val="FF0000"/>
                </a:solidFill>
              </a:rPr>
              <a:t>eg1</a:t>
            </a:r>
            <a:r>
              <a:rPr lang="ja-JP" altLang="en-US" b="1" dirty="0">
                <a:solidFill>
                  <a:srgbClr val="00B050"/>
                </a:solidFill>
              </a:rPr>
              <a:t> </a:t>
            </a:r>
            <a:r>
              <a:rPr lang="en-US" altLang="ja-JP" b="1" dirty="0"/>
              <a:t>+ </a:t>
            </a:r>
            <a:r>
              <a:rPr lang="en-US" altLang="ja-JP" b="1" dirty="0">
                <a:solidFill>
                  <a:srgbClr val="00B050"/>
                </a:solidFill>
              </a:rPr>
              <a:t>Seg2</a:t>
            </a:r>
            <a:r>
              <a:rPr lang="en-US" altLang="ja-JP" b="1" dirty="0"/>
              <a:t> + </a:t>
            </a:r>
            <a:r>
              <a:rPr lang="en-US" altLang="ja-JP" b="1" dirty="0">
                <a:solidFill>
                  <a:srgbClr val="00B0F0"/>
                </a:solidFill>
              </a:rPr>
              <a:t>Seg3</a:t>
            </a:r>
          </a:p>
          <a:p>
            <a:r>
              <a:rPr lang="ja-JP" altLang="en-US" dirty="0"/>
              <a:t>実験用全部のインスタンスはグラフに最適巡回路が含まれる</a:t>
            </a:r>
            <a:endParaRPr lang="en-US" altLang="ja-JP" b="1" dirty="0"/>
          </a:p>
        </p:txBody>
      </p:sp>
      <p:grpSp>
        <p:nvGrpSpPr>
          <p:cNvPr id="4" name="组合 3">
            <a:extLst>
              <a:ext uri="{FF2B5EF4-FFF2-40B4-BE49-F238E27FC236}">
                <a16:creationId xmlns:a16="http://schemas.microsoft.com/office/drawing/2014/main" id="{A2906756-B33F-A848-65DF-B8A67DA6D757}"/>
              </a:ext>
            </a:extLst>
          </p:cNvPr>
          <p:cNvGrpSpPr/>
          <p:nvPr/>
        </p:nvGrpSpPr>
        <p:grpSpPr>
          <a:xfrm>
            <a:off x="8207477" y="1265533"/>
            <a:ext cx="3603467" cy="2965685"/>
            <a:chOff x="1343858" y="0"/>
            <a:chExt cx="8257342" cy="6795866"/>
          </a:xfrm>
        </p:grpSpPr>
        <p:pic>
          <p:nvPicPr>
            <p:cNvPr id="6" name="图片 5" descr="图表, 雷达图&#10;&#10;描述已自动生成">
              <a:extLst>
                <a:ext uri="{FF2B5EF4-FFF2-40B4-BE49-F238E27FC236}">
                  <a16:creationId xmlns:a16="http://schemas.microsoft.com/office/drawing/2014/main" id="{739A2AC7-A2F5-77A9-CC44-3254C0D8004C}"/>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9" name="直接连接符 8">
              <a:extLst>
                <a:ext uri="{FF2B5EF4-FFF2-40B4-BE49-F238E27FC236}">
                  <a16:creationId xmlns:a16="http://schemas.microsoft.com/office/drawing/2014/main" id="{F591A504-09E6-2BA2-ECC6-FE066D71919F}"/>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49F33183-872E-2814-3F64-70DC56111AD0}"/>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0C0DA67-A345-220F-F20E-98808F763E78}"/>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1" name="椭圆 20">
              <a:extLst>
                <a:ext uri="{FF2B5EF4-FFF2-40B4-BE49-F238E27FC236}">
                  <a16:creationId xmlns:a16="http://schemas.microsoft.com/office/drawing/2014/main" id="{7909E0BC-D2CB-B939-40E1-44CA3512716E}"/>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椭圆 21">
              <a:extLst>
                <a:ext uri="{FF2B5EF4-FFF2-40B4-BE49-F238E27FC236}">
                  <a16:creationId xmlns:a16="http://schemas.microsoft.com/office/drawing/2014/main" id="{E41E7CBE-7EF2-C4C3-338B-8265B76551D1}"/>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1962EA84-A0DD-6972-0ECC-E904CAFBD560}"/>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68C84E02-D461-9DD7-D4F4-C90A1EA137EC}"/>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C7901982-D4AA-C96C-82D2-E711F4D24A72}"/>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971E6BEF-90B3-84A6-844F-708EC1C21024}"/>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8" name="椭圆 27">
              <a:extLst>
                <a:ext uri="{FF2B5EF4-FFF2-40B4-BE49-F238E27FC236}">
                  <a16:creationId xmlns:a16="http://schemas.microsoft.com/office/drawing/2014/main" id="{82047311-45A3-A972-7048-8BAAC19985DA}"/>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F6DB32BE-3C1D-CBD5-9098-D2B969E9EA63}"/>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直接连接符 30">
              <a:extLst>
                <a:ext uri="{FF2B5EF4-FFF2-40B4-BE49-F238E27FC236}">
                  <a16:creationId xmlns:a16="http://schemas.microsoft.com/office/drawing/2014/main" id="{06493894-0CFB-F3A2-ED54-CF0CD261CF02}"/>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92E90F45-25C0-51C0-7BB6-1396D93E051C}"/>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58A22659-5901-144E-FBB6-EC6E9E75AA8C}"/>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9513A8B2-C41F-25D7-7D8F-BAC992CE8BDF}"/>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42" name="椭圆 41">
              <a:extLst>
                <a:ext uri="{FF2B5EF4-FFF2-40B4-BE49-F238E27FC236}">
                  <a16:creationId xmlns:a16="http://schemas.microsoft.com/office/drawing/2014/main" id="{50CFFE72-3B66-2846-6B66-09BA23C589D6}"/>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椭圆 42">
              <a:extLst>
                <a:ext uri="{FF2B5EF4-FFF2-40B4-BE49-F238E27FC236}">
                  <a16:creationId xmlns:a16="http://schemas.microsoft.com/office/drawing/2014/main" id="{02E66717-2965-9249-F6CA-682BFEBBE88C}"/>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4" name="直接连接符 43">
              <a:extLst>
                <a:ext uri="{FF2B5EF4-FFF2-40B4-BE49-F238E27FC236}">
                  <a16:creationId xmlns:a16="http://schemas.microsoft.com/office/drawing/2014/main" id="{65F62338-C4EC-CA91-E0B3-B11FF330BF5E}"/>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grpSp>
        <p:nvGrpSpPr>
          <p:cNvPr id="45" name="组合 44">
            <a:extLst>
              <a:ext uri="{FF2B5EF4-FFF2-40B4-BE49-F238E27FC236}">
                <a16:creationId xmlns:a16="http://schemas.microsoft.com/office/drawing/2014/main" id="{CFCD3DD3-404B-1F24-B501-57B2ADBA7A53}"/>
              </a:ext>
            </a:extLst>
          </p:cNvPr>
          <p:cNvGrpSpPr/>
          <p:nvPr/>
        </p:nvGrpSpPr>
        <p:grpSpPr>
          <a:xfrm>
            <a:off x="4243912" y="1383170"/>
            <a:ext cx="3419546" cy="2859956"/>
            <a:chOff x="2903277" y="1190624"/>
            <a:chExt cx="5352693" cy="4476753"/>
          </a:xfrm>
        </p:grpSpPr>
        <p:pic>
          <p:nvPicPr>
            <p:cNvPr id="46" name="图片 45" descr="图表, 雷达图&#10;&#10;描述已自动生成">
              <a:extLst>
                <a:ext uri="{FF2B5EF4-FFF2-40B4-BE49-F238E27FC236}">
                  <a16:creationId xmlns:a16="http://schemas.microsoft.com/office/drawing/2014/main" id="{00F48F12-8BB2-AA86-AE88-4BAEB0081E1E}"/>
                </a:ext>
              </a:extLst>
            </p:cNvPr>
            <p:cNvPicPr>
              <a:picLocks noChangeAspect="1"/>
            </p:cNvPicPr>
            <p:nvPr/>
          </p:nvPicPr>
          <p:blipFill>
            <a:blip r:embed="rId3">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47" name="直接连接符 46">
              <a:extLst>
                <a:ext uri="{FF2B5EF4-FFF2-40B4-BE49-F238E27FC236}">
                  <a16:creationId xmlns:a16="http://schemas.microsoft.com/office/drawing/2014/main" id="{7EE834DF-559B-9A2B-A289-63F1E2AFD976}"/>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C4A5A292-C53F-95F1-DDFB-A5706742F364}"/>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51" name="椭圆 50">
              <a:extLst>
                <a:ext uri="{FF2B5EF4-FFF2-40B4-BE49-F238E27FC236}">
                  <a16:creationId xmlns:a16="http://schemas.microsoft.com/office/drawing/2014/main" id="{5C654EA5-A065-09C3-A1A0-95C174A43320}"/>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474FEED-2B31-CA96-241F-D77A29D129C2}"/>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连接符 53">
              <a:extLst>
                <a:ext uri="{FF2B5EF4-FFF2-40B4-BE49-F238E27FC236}">
                  <a16:creationId xmlns:a16="http://schemas.microsoft.com/office/drawing/2014/main" id="{3FB12B32-44F4-D6CF-04A8-3031D787BA60}"/>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E7C53178-8AF2-3D18-81EF-34B2A868B9EA}"/>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16C1B68B-DDC5-1957-C079-DB1BE413A505}"/>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57" name="椭圆 56">
              <a:extLst>
                <a:ext uri="{FF2B5EF4-FFF2-40B4-BE49-F238E27FC236}">
                  <a16:creationId xmlns:a16="http://schemas.microsoft.com/office/drawing/2014/main" id="{BC35AABC-167F-16CA-4C6F-53A301941E98}"/>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2B662B6D-857D-857B-ECE2-AD6EB31A4F15}"/>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a:extLst>
                <a:ext uri="{FF2B5EF4-FFF2-40B4-BE49-F238E27FC236}">
                  <a16:creationId xmlns:a16="http://schemas.microsoft.com/office/drawing/2014/main" id="{38D3C649-5A99-B73E-280A-4634E8BEF8B7}"/>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56D525CC-9CE0-4B41-C140-E0ADE08CDFF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BD50C650-279B-3FBA-02FB-CBD2119C4BE7}"/>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67" name="椭圆 66">
              <a:extLst>
                <a:ext uri="{FF2B5EF4-FFF2-40B4-BE49-F238E27FC236}">
                  <a16:creationId xmlns:a16="http://schemas.microsoft.com/office/drawing/2014/main" id="{E7A515DF-E731-11AB-9DD3-818C9EA2F030}"/>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97A2199D-5B94-6B45-E629-17C562271B6C}"/>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连接符 68">
              <a:extLst>
                <a:ext uri="{FF2B5EF4-FFF2-40B4-BE49-F238E27FC236}">
                  <a16:creationId xmlns:a16="http://schemas.microsoft.com/office/drawing/2014/main" id="{C8FC0D9B-8AF0-1D3E-4369-37E75D7353D2}"/>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70" name="组合 69">
            <a:extLst>
              <a:ext uri="{FF2B5EF4-FFF2-40B4-BE49-F238E27FC236}">
                <a16:creationId xmlns:a16="http://schemas.microsoft.com/office/drawing/2014/main" id="{295D12F8-49D0-4787-F760-03FAE5F8B8E8}"/>
              </a:ext>
            </a:extLst>
          </p:cNvPr>
          <p:cNvGrpSpPr/>
          <p:nvPr/>
        </p:nvGrpSpPr>
        <p:grpSpPr>
          <a:xfrm>
            <a:off x="260656" y="1340838"/>
            <a:ext cx="3603078" cy="2965365"/>
            <a:chOff x="684131" y="1237268"/>
            <a:chExt cx="5326144" cy="4383464"/>
          </a:xfrm>
        </p:grpSpPr>
        <p:grpSp>
          <p:nvGrpSpPr>
            <p:cNvPr id="71" name="组合 70">
              <a:extLst>
                <a:ext uri="{FF2B5EF4-FFF2-40B4-BE49-F238E27FC236}">
                  <a16:creationId xmlns:a16="http://schemas.microsoft.com/office/drawing/2014/main" id="{6503E32A-0B68-19D4-84B8-CBBD42B32F82}"/>
                </a:ext>
              </a:extLst>
            </p:cNvPr>
            <p:cNvGrpSpPr/>
            <p:nvPr/>
          </p:nvGrpSpPr>
          <p:grpSpPr>
            <a:xfrm>
              <a:off x="684131" y="1237268"/>
              <a:ext cx="5326144" cy="4383464"/>
              <a:chOff x="2620652" y="1197204"/>
              <a:chExt cx="5326144" cy="4383464"/>
            </a:xfrm>
          </p:grpSpPr>
          <p:pic>
            <p:nvPicPr>
              <p:cNvPr id="75" name="图片 74" descr="图表, 雷达图&#10;&#10;描述已自动生成">
                <a:extLst>
                  <a:ext uri="{FF2B5EF4-FFF2-40B4-BE49-F238E27FC236}">
                    <a16:creationId xmlns:a16="http://schemas.microsoft.com/office/drawing/2014/main" id="{17DBBE93-10AF-63AE-0D85-1AD3DAE52A75}"/>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76" name="直接连接符 75">
                <a:extLst>
                  <a:ext uri="{FF2B5EF4-FFF2-40B4-BE49-F238E27FC236}">
                    <a16:creationId xmlns:a16="http://schemas.microsoft.com/office/drawing/2014/main" id="{E08F7D7F-E7E0-FC6C-1048-F297BA0B829B}"/>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77" name="椭圆 76">
                <a:extLst>
                  <a:ext uri="{FF2B5EF4-FFF2-40B4-BE49-F238E27FC236}">
                    <a16:creationId xmlns:a16="http://schemas.microsoft.com/office/drawing/2014/main" id="{777137FB-CAAC-C812-4051-B459B27841A6}"/>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80F6E390-3D3D-DF50-7808-33AE8103302A}"/>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9" name="直接连接符 78">
                <a:extLst>
                  <a:ext uri="{FF2B5EF4-FFF2-40B4-BE49-F238E27FC236}">
                    <a16:creationId xmlns:a16="http://schemas.microsoft.com/office/drawing/2014/main" id="{F97ECFD8-5A49-15F1-0393-47CDB7071779}"/>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80" name="椭圆 79">
                <a:extLst>
                  <a:ext uri="{FF2B5EF4-FFF2-40B4-BE49-F238E27FC236}">
                    <a16:creationId xmlns:a16="http://schemas.microsoft.com/office/drawing/2014/main" id="{6796DE42-E310-13BF-1F98-23D66F478FE2}"/>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97E4E427-F55C-DBCE-A1E6-84A46171E92E}"/>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连接符 81">
                <a:extLst>
                  <a:ext uri="{FF2B5EF4-FFF2-40B4-BE49-F238E27FC236}">
                    <a16:creationId xmlns:a16="http://schemas.microsoft.com/office/drawing/2014/main" id="{023E47FE-4A55-F402-0EAA-52A63D3911D9}"/>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D69BD0D8-17BF-389E-DAF3-004CB950423E}"/>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84" name="椭圆 83">
                <a:extLst>
                  <a:ext uri="{FF2B5EF4-FFF2-40B4-BE49-F238E27FC236}">
                    <a16:creationId xmlns:a16="http://schemas.microsoft.com/office/drawing/2014/main" id="{E956B23C-2F47-54F3-FF74-B130BF90A232}"/>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F74230DD-B5F7-160B-B96A-8F1938392E70}"/>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 name="直接连接符 85">
                <a:extLst>
                  <a:ext uri="{FF2B5EF4-FFF2-40B4-BE49-F238E27FC236}">
                    <a16:creationId xmlns:a16="http://schemas.microsoft.com/office/drawing/2014/main" id="{12FF8851-4F09-B263-8FDF-CF1F7BE29144}"/>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74" name="直接连接符 73">
              <a:extLst>
                <a:ext uri="{FF2B5EF4-FFF2-40B4-BE49-F238E27FC236}">
                  <a16:creationId xmlns:a16="http://schemas.microsoft.com/office/drawing/2014/main" id="{40D7F86E-CE68-838D-2E18-59C7A76D0965}"/>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87" name="组合 86">
            <a:extLst>
              <a:ext uri="{FF2B5EF4-FFF2-40B4-BE49-F238E27FC236}">
                <a16:creationId xmlns:a16="http://schemas.microsoft.com/office/drawing/2014/main" id="{705AB8F8-07FE-7B7C-EA47-8A58393B8389}"/>
              </a:ext>
            </a:extLst>
          </p:cNvPr>
          <p:cNvGrpSpPr/>
          <p:nvPr/>
        </p:nvGrpSpPr>
        <p:grpSpPr>
          <a:xfrm>
            <a:off x="2476536" y="4460806"/>
            <a:ext cx="1456159" cy="1198431"/>
            <a:chOff x="684131" y="1237268"/>
            <a:chExt cx="5326144" cy="4383464"/>
          </a:xfrm>
        </p:grpSpPr>
        <p:grpSp>
          <p:nvGrpSpPr>
            <p:cNvPr id="88" name="组合 87">
              <a:extLst>
                <a:ext uri="{FF2B5EF4-FFF2-40B4-BE49-F238E27FC236}">
                  <a16:creationId xmlns:a16="http://schemas.microsoft.com/office/drawing/2014/main" id="{F87D5EEA-A06C-6620-F6EB-7B63F311FBEA}"/>
                </a:ext>
              </a:extLst>
            </p:cNvPr>
            <p:cNvGrpSpPr/>
            <p:nvPr/>
          </p:nvGrpSpPr>
          <p:grpSpPr>
            <a:xfrm>
              <a:off x="684131" y="1237268"/>
              <a:ext cx="5326144" cy="4383464"/>
              <a:chOff x="2620652" y="1197204"/>
              <a:chExt cx="5326144" cy="4383464"/>
            </a:xfrm>
          </p:grpSpPr>
          <p:pic>
            <p:nvPicPr>
              <p:cNvPr id="90" name="图片 89" descr="图表, 雷达图&#10;&#10;描述已自动生成">
                <a:extLst>
                  <a:ext uri="{FF2B5EF4-FFF2-40B4-BE49-F238E27FC236}">
                    <a16:creationId xmlns:a16="http://schemas.microsoft.com/office/drawing/2014/main" id="{67284208-C043-ACB5-BE2D-583A461CB4D3}"/>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91" name="直接连接符 90">
                <a:extLst>
                  <a:ext uri="{FF2B5EF4-FFF2-40B4-BE49-F238E27FC236}">
                    <a16:creationId xmlns:a16="http://schemas.microsoft.com/office/drawing/2014/main" id="{0DECBFAA-7D3E-240E-3ECE-1BD274AEDD86}"/>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97" name="椭圆 96">
                <a:extLst>
                  <a:ext uri="{FF2B5EF4-FFF2-40B4-BE49-F238E27FC236}">
                    <a16:creationId xmlns:a16="http://schemas.microsoft.com/office/drawing/2014/main" id="{C8301633-1477-D791-E049-2761EC4CFDC1}"/>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9259E36E-53BE-3B88-80A5-9491435CA281}"/>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直接连接符 100">
                <a:extLst>
                  <a:ext uri="{FF2B5EF4-FFF2-40B4-BE49-F238E27FC236}">
                    <a16:creationId xmlns:a16="http://schemas.microsoft.com/office/drawing/2014/main" id="{E0F0D6B8-4B31-36A2-37A7-1B2C0B5116A3}"/>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02" name="椭圆 101">
                <a:extLst>
                  <a:ext uri="{FF2B5EF4-FFF2-40B4-BE49-F238E27FC236}">
                    <a16:creationId xmlns:a16="http://schemas.microsoft.com/office/drawing/2014/main" id="{4AB258CE-DB83-A572-69A0-35DBE1B2AAB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369D3CE8-893C-9344-9AA6-7465F49F84B6}"/>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5" name="直接连接符 104">
                <a:extLst>
                  <a:ext uri="{FF2B5EF4-FFF2-40B4-BE49-F238E27FC236}">
                    <a16:creationId xmlns:a16="http://schemas.microsoft.com/office/drawing/2014/main" id="{57E9B2F4-4129-9729-0F53-32D3F85879ED}"/>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07" name="直接连接符 106">
                <a:extLst>
                  <a:ext uri="{FF2B5EF4-FFF2-40B4-BE49-F238E27FC236}">
                    <a16:creationId xmlns:a16="http://schemas.microsoft.com/office/drawing/2014/main" id="{1031DDAA-43CF-A813-9D88-0D869FF03C05}"/>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9" name="椭圆 108">
                <a:extLst>
                  <a:ext uri="{FF2B5EF4-FFF2-40B4-BE49-F238E27FC236}">
                    <a16:creationId xmlns:a16="http://schemas.microsoft.com/office/drawing/2014/main" id="{8F73EC22-4574-A6B8-83B6-45756A1A6E8C}"/>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7CCD8C0D-8206-6876-CDC0-87156B654FDD}"/>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5" name="直接连接符 114">
                <a:extLst>
                  <a:ext uri="{FF2B5EF4-FFF2-40B4-BE49-F238E27FC236}">
                    <a16:creationId xmlns:a16="http://schemas.microsoft.com/office/drawing/2014/main" id="{5DC394A7-5671-4239-77F4-8B08F6AC1BF2}"/>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89" name="直接连接符 88">
              <a:extLst>
                <a:ext uri="{FF2B5EF4-FFF2-40B4-BE49-F238E27FC236}">
                  <a16:creationId xmlns:a16="http://schemas.microsoft.com/office/drawing/2014/main" id="{7D026053-82B1-C947-EBC5-929601FB4CB2}"/>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6" name="组合 115">
            <a:extLst>
              <a:ext uri="{FF2B5EF4-FFF2-40B4-BE49-F238E27FC236}">
                <a16:creationId xmlns:a16="http://schemas.microsoft.com/office/drawing/2014/main" id="{D6198AD7-EE03-8737-E1B4-9696137D8AC7}"/>
              </a:ext>
            </a:extLst>
          </p:cNvPr>
          <p:cNvGrpSpPr/>
          <p:nvPr/>
        </p:nvGrpSpPr>
        <p:grpSpPr>
          <a:xfrm>
            <a:off x="4699756" y="4421882"/>
            <a:ext cx="1540901" cy="1288741"/>
            <a:chOff x="2903277" y="1190624"/>
            <a:chExt cx="5352693" cy="4476753"/>
          </a:xfrm>
        </p:grpSpPr>
        <p:pic>
          <p:nvPicPr>
            <p:cNvPr id="117" name="图片 116" descr="图表, 雷达图&#10;&#10;描述已自动生成">
              <a:extLst>
                <a:ext uri="{FF2B5EF4-FFF2-40B4-BE49-F238E27FC236}">
                  <a16:creationId xmlns:a16="http://schemas.microsoft.com/office/drawing/2014/main" id="{95D21F7B-9C65-ECE3-ED38-FE0ED965AFBC}"/>
                </a:ext>
              </a:extLst>
            </p:cNvPr>
            <p:cNvPicPr>
              <a:picLocks noChangeAspect="1"/>
            </p:cNvPicPr>
            <p:nvPr/>
          </p:nvPicPr>
          <p:blipFill>
            <a:blip r:embed="rId3">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118" name="直接连接符 117">
              <a:extLst>
                <a:ext uri="{FF2B5EF4-FFF2-40B4-BE49-F238E27FC236}">
                  <a16:creationId xmlns:a16="http://schemas.microsoft.com/office/drawing/2014/main" id="{AB906A3C-AF98-3436-E9D7-FA06CE70F12A}"/>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9" name="直接连接符 118">
              <a:extLst>
                <a:ext uri="{FF2B5EF4-FFF2-40B4-BE49-F238E27FC236}">
                  <a16:creationId xmlns:a16="http://schemas.microsoft.com/office/drawing/2014/main" id="{687C19B4-105A-50D5-F74E-D33F07F0954D}"/>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0" name="椭圆 119">
              <a:extLst>
                <a:ext uri="{FF2B5EF4-FFF2-40B4-BE49-F238E27FC236}">
                  <a16:creationId xmlns:a16="http://schemas.microsoft.com/office/drawing/2014/main" id="{4258741F-B364-1428-C0FE-7B9EAE5E77C8}"/>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384AA763-C089-1E83-5D20-7BBFF69618B3}"/>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直接连接符 121">
              <a:extLst>
                <a:ext uri="{FF2B5EF4-FFF2-40B4-BE49-F238E27FC236}">
                  <a16:creationId xmlns:a16="http://schemas.microsoft.com/office/drawing/2014/main" id="{B0D35A9B-0445-EEAC-0492-55A570D542D0}"/>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23" name="直接连接符 122">
              <a:extLst>
                <a:ext uri="{FF2B5EF4-FFF2-40B4-BE49-F238E27FC236}">
                  <a16:creationId xmlns:a16="http://schemas.microsoft.com/office/drawing/2014/main" id="{BCF244FB-5516-42B5-35FF-2D359067F81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4" name="直接连接符 123">
              <a:extLst>
                <a:ext uri="{FF2B5EF4-FFF2-40B4-BE49-F238E27FC236}">
                  <a16:creationId xmlns:a16="http://schemas.microsoft.com/office/drawing/2014/main" id="{AC659309-06E3-CB21-DC84-B6F75979F407}"/>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5" name="椭圆 124">
              <a:extLst>
                <a:ext uri="{FF2B5EF4-FFF2-40B4-BE49-F238E27FC236}">
                  <a16:creationId xmlns:a16="http://schemas.microsoft.com/office/drawing/2014/main" id="{9A0BB3AB-C09E-9A5D-17B4-4055C05E1B6A}"/>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7B28FE9F-5444-1006-8CAD-DBAB18DFA7D8}"/>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7" name="直接连接符 126">
              <a:extLst>
                <a:ext uri="{FF2B5EF4-FFF2-40B4-BE49-F238E27FC236}">
                  <a16:creationId xmlns:a16="http://schemas.microsoft.com/office/drawing/2014/main" id="{A6415814-00B1-CA6F-8855-67FF824CB61B}"/>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28" name="直接连接符 127">
              <a:extLst>
                <a:ext uri="{FF2B5EF4-FFF2-40B4-BE49-F238E27FC236}">
                  <a16:creationId xmlns:a16="http://schemas.microsoft.com/office/drawing/2014/main" id="{132BC2EA-C4ED-BD3F-66F9-BD781D23C593}"/>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9" name="直接连接符 128">
              <a:extLst>
                <a:ext uri="{FF2B5EF4-FFF2-40B4-BE49-F238E27FC236}">
                  <a16:creationId xmlns:a16="http://schemas.microsoft.com/office/drawing/2014/main" id="{2C97012D-6B26-CF40-FB43-1D2E2258E2DE}"/>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30" name="椭圆 129">
              <a:extLst>
                <a:ext uri="{FF2B5EF4-FFF2-40B4-BE49-F238E27FC236}">
                  <a16:creationId xmlns:a16="http://schemas.microsoft.com/office/drawing/2014/main" id="{B41B6BCD-8371-2C44-6214-80BDAC9DC6CA}"/>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ADB70BDC-1DFF-0167-55B6-DCD6D5D02684}"/>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3" name="直接连接符 132">
              <a:extLst>
                <a:ext uri="{FF2B5EF4-FFF2-40B4-BE49-F238E27FC236}">
                  <a16:creationId xmlns:a16="http://schemas.microsoft.com/office/drawing/2014/main" id="{586F3972-921E-A317-59D9-8A6D4ECA1B35}"/>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134" name="组合 133">
            <a:extLst>
              <a:ext uri="{FF2B5EF4-FFF2-40B4-BE49-F238E27FC236}">
                <a16:creationId xmlns:a16="http://schemas.microsoft.com/office/drawing/2014/main" id="{792AEDAC-CDC9-C6D6-405B-DE994C43A41F}"/>
              </a:ext>
            </a:extLst>
          </p:cNvPr>
          <p:cNvGrpSpPr/>
          <p:nvPr/>
        </p:nvGrpSpPr>
        <p:grpSpPr>
          <a:xfrm>
            <a:off x="6898049" y="4414970"/>
            <a:ext cx="1573610" cy="1295095"/>
            <a:chOff x="1343858" y="0"/>
            <a:chExt cx="8257342" cy="6795866"/>
          </a:xfrm>
        </p:grpSpPr>
        <p:pic>
          <p:nvPicPr>
            <p:cNvPr id="137" name="图片 136" descr="图表, 雷达图&#10;&#10;描述已自动生成">
              <a:extLst>
                <a:ext uri="{FF2B5EF4-FFF2-40B4-BE49-F238E27FC236}">
                  <a16:creationId xmlns:a16="http://schemas.microsoft.com/office/drawing/2014/main" id="{7F67A541-580C-E35E-3310-ACDC20BC9A80}"/>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138" name="直接连接符 137">
              <a:extLst>
                <a:ext uri="{FF2B5EF4-FFF2-40B4-BE49-F238E27FC236}">
                  <a16:creationId xmlns:a16="http://schemas.microsoft.com/office/drawing/2014/main" id="{61CC43DE-36B6-E379-3913-C6225B6632FD}"/>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39" name="直接连接符 138">
              <a:extLst>
                <a:ext uri="{FF2B5EF4-FFF2-40B4-BE49-F238E27FC236}">
                  <a16:creationId xmlns:a16="http://schemas.microsoft.com/office/drawing/2014/main" id="{C14386C1-FA04-F2DD-B86C-9C33FF2168A8}"/>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1" name="直接连接符 140">
              <a:extLst>
                <a:ext uri="{FF2B5EF4-FFF2-40B4-BE49-F238E27FC236}">
                  <a16:creationId xmlns:a16="http://schemas.microsoft.com/office/drawing/2014/main" id="{5D1BFE93-A974-B7C3-39C7-4306331ACEFC}"/>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42" name="椭圆 141">
              <a:extLst>
                <a:ext uri="{FF2B5EF4-FFF2-40B4-BE49-F238E27FC236}">
                  <a16:creationId xmlns:a16="http://schemas.microsoft.com/office/drawing/2014/main" id="{A3DD5EEE-60A0-FB2E-6FD9-66F153B9D2FD}"/>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3" name="椭圆 142">
              <a:extLst>
                <a:ext uri="{FF2B5EF4-FFF2-40B4-BE49-F238E27FC236}">
                  <a16:creationId xmlns:a16="http://schemas.microsoft.com/office/drawing/2014/main" id="{A99D2045-AEA6-BD74-54A3-D1BE6FD08112}"/>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4" name="直接连接符 143">
              <a:extLst>
                <a:ext uri="{FF2B5EF4-FFF2-40B4-BE49-F238E27FC236}">
                  <a16:creationId xmlns:a16="http://schemas.microsoft.com/office/drawing/2014/main" id="{C3671C2C-D222-84EB-5570-A6E41C376564}"/>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46" name="直接连接符 145">
              <a:extLst>
                <a:ext uri="{FF2B5EF4-FFF2-40B4-BE49-F238E27FC236}">
                  <a16:creationId xmlns:a16="http://schemas.microsoft.com/office/drawing/2014/main" id="{07BB14E3-C2E2-C5B8-52E2-303E7BB16484}"/>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54E4AADD-FB4D-5848-E7D4-282BCB00669D}"/>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B0691BB3-DA20-1BA8-CC7E-48667E364E9A}"/>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50" name="椭圆 149">
              <a:extLst>
                <a:ext uri="{FF2B5EF4-FFF2-40B4-BE49-F238E27FC236}">
                  <a16:creationId xmlns:a16="http://schemas.microsoft.com/office/drawing/2014/main" id="{E79D2DF2-3D3D-D710-12A5-327C8D4055A1}"/>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4" name="椭圆 173">
              <a:extLst>
                <a:ext uri="{FF2B5EF4-FFF2-40B4-BE49-F238E27FC236}">
                  <a16:creationId xmlns:a16="http://schemas.microsoft.com/office/drawing/2014/main" id="{B2C673C5-AC3B-2451-84BC-3B17B0C15D05}"/>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5" name="直接连接符 174">
              <a:extLst>
                <a:ext uri="{FF2B5EF4-FFF2-40B4-BE49-F238E27FC236}">
                  <a16:creationId xmlns:a16="http://schemas.microsoft.com/office/drawing/2014/main" id="{1D5C4410-9B7A-7A91-8980-DDEE40808662}"/>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76" name="直接连接符 175">
              <a:extLst>
                <a:ext uri="{FF2B5EF4-FFF2-40B4-BE49-F238E27FC236}">
                  <a16:creationId xmlns:a16="http://schemas.microsoft.com/office/drawing/2014/main" id="{B131C724-8F67-80D8-CB0D-F94205467293}"/>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77" name="直接连接符 176">
              <a:extLst>
                <a:ext uri="{FF2B5EF4-FFF2-40B4-BE49-F238E27FC236}">
                  <a16:creationId xmlns:a16="http://schemas.microsoft.com/office/drawing/2014/main" id="{DE5CB3BF-7338-DB11-CFB4-9B9894FD55BF}"/>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78" name="直接连接符 177">
              <a:extLst>
                <a:ext uri="{FF2B5EF4-FFF2-40B4-BE49-F238E27FC236}">
                  <a16:creationId xmlns:a16="http://schemas.microsoft.com/office/drawing/2014/main" id="{FF981FC3-C48D-D4E3-046B-BC2929147019}"/>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79" name="椭圆 178">
              <a:extLst>
                <a:ext uri="{FF2B5EF4-FFF2-40B4-BE49-F238E27FC236}">
                  <a16:creationId xmlns:a16="http://schemas.microsoft.com/office/drawing/2014/main" id="{B42C5915-44D9-ED90-E3C3-2F612254C268}"/>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0" name="椭圆 179">
              <a:extLst>
                <a:ext uri="{FF2B5EF4-FFF2-40B4-BE49-F238E27FC236}">
                  <a16:creationId xmlns:a16="http://schemas.microsoft.com/office/drawing/2014/main" id="{F84A5AB9-F200-01F1-CB54-0066D0FC3AA7}"/>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81" name="直接连接符 180">
              <a:extLst>
                <a:ext uri="{FF2B5EF4-FFF2-40B4-BE49-F238E27FC236}">
                  <a16:creationId xmlns:a16="http://schemas.microsoft.com/office/drawing/2014/main" id="{9F534526-981D-2F82-36A3-E0388B64CD0D}"/>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71536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607078"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175373"/>
            <a:ext cx="4859022" cy="175432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b="1" dirty="0"/>
              <a:t>全ての</a:t>
            </a:r>
            <a:r>
              <a:rPr lang="ja-JP" altLang="en-US" b="1" dirty="0">
                <a:solidFill>
                  <a:srgbClr val="FF0000"/>
                </a:solidFill>
              </a:rPr>
              <a:t>一つ</a:t>
            </a:r>
            <a:r>
              <a:rPr lang="ja-JP" altLang="en-US" dirty="0"/>
              <a:t>のボロノイ辺に対応する</a:t>
            </a:r>
            <a:endParaRPr lang="en-US" altLang="ja-JP" dirty="0"/>
          </a:p>
          <a:p>
            <a:r>
              <a:rPr lang="ja-JP" altLang="en-US" dirty="0"/>
              <a:t>両端の母点をつなぐ（</a:t>
            </a:r>
            <a:r>
              <a:rPr lang="en-US" altLang="ja-JP" b="1" dirty="0">
                <a:solidFill>
                  <a:srgbClr val="FF0000"/>
                </a:solidFill>
              </a:rPr>
              <a:t>Seg1</a:t>
            </a:r>
            <a:r>
              <a:rPr lang="ja-JP" altLang="en-US" dirty="0"/>
              <a:t>）</a:t>
            </a:r>
            <a:endParaRPr lang="en-US" altLang="ja-JP" dirty="0"/>
          </a:p>
          <a:p>
            <a:pPr marL="285750" indent="-285750">
              <a:buFont typeface="Arial" panose="020B0604020202020204" pitchFamily="34" charset="0"/>
              <a:buChar char="•"/>
            </a:pPr>
            <a:r>
              <a:rPr lang="ja-JP" altLang="en-US" b="1" dirty="0"/>
              <a:t>全ての</a:t>
            </a:r>
            <a:r>
              <a:rPr lang="ja-JP" altLang="en-US" b="1" dirty="0">
                <a:solidFill>
                  <a:srgbClr val="00B050"/>
                </a:solidFill>
              </a:rPr>
              <a:t>二つ</a:t>
            </a:r>
            <a:r>
              <a:rPr lang="ja-JP" altLang="en-US" dirty="0"/>
              <a:t>連続するボロノイ辺に対応する</a:t>
            </a:r>
            <a:endParaRPr lang="en-US" altLang="ja-JP" dirty="0"/>
          </a:p>
          <a:p>
            <a:r>
              <a:rPr lang="ja-JP" altLang="en-US" dirty="0"/>
              <a:t>両端の母点をつなぐ（</a:t>
            </a:r>
            <a:r>
              <a:rPr lang="en-US" altLang="ja-JP" b="1" dirty="0">
                <a:solidFill>
                  <a:srgbClr val="00B050"/>
                </a:solidFill>
              </a:rPr>
              <a:t>Seg2</a:t>
            </a:r>
            <a:r>
              <a:rPr lang="ja-JP" altLang="en-US" dirty="0"/>
              <a:t>）</a:t>
            </a:r>
            <a:endParaRPr lang="en-US" altLang="ja-JP" dirty="0"/>
          </a:p>
          <a:p>
            <a:pPr marL="285750" indent="-285750">
              <a:buFont typeface="Arial" panose="020B0604020202020204" pitchFamily="34" charset="0"/>
              <a:buChar char="•"/>
            </a:pPr>
            <a:r>
              <a:rPr lang="ja-JP" altLang="en-US" b="1" dirty="0"/>
              <a:t>全ての</a:t>
            </a:r>
            <a:r>
              <a:rPr lang="ja-JP" altLang="en-US" b="1" dirty="0">
                <a:solidFill>
                  <a:srgbClr val="00B0F0"/>
                </a:solidFill>
              </a:rPr>
              <a:t>三つ</a:t>
            </a:r>
            <a:r>
              <a:rPr lang="ja-JP" altLang="en-US" dirty="0"/>
              <a:t>連続するボロノイ辺に対応する</a:t>
            </a:r>
            <a:endParaRPr lang="en-US" altLang="ja-JP" dirty="0"/>
          </a:p>
          <a:p>
            <a:r>
              <a:rPr lang="ja-JP" altLang="en-US" dirty="0"/>
              <a:t>両端の母点をつなぐ（</a:t>
            </a:r>
            <a:r>
              <a:rPr lang="en-US" altLang="ja-JP" b="1" dirty="0">
                <a:solidFill>
                  <a:srgbClr val="00B0F0"/>
                </a:solidFill>
              </a:rPr>
              <a:t>Seg3</a:t>
            </a:r>
            <a:r>
              <a:rPr lang="ja-JP" altLang="en-US" dirty="0"/>
              <a:t>）</a:t>
            </a:r>
            <a:endParaRPr lang="zh-CN" altLang="en-US" dirty="0"/>
          </a:p>
        </p:txBody>
      </p:sp>
      <p:pic>
        <p:nvPicPr>
          <p:cNvPr id="4" name="图片 3" descr="图表, 雷达图&#10;&#10;描述已自动生成">
            <a:extLst>
              <a:ext uri="{FF2B5EF4-FFF2-40B4-BE49-F238E27FC236}">
                <a16:creationId xmlns:a16="http://schemas.microsoft.com/office/drawing/2014/main" id="{25A5C1DD-8F35-330F-8424-359C9C74E24B}"/>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0" y="2880295"/>
            <a:ext cx="2880000" cy="2520000"/>
          </a:xfrm>
          <a:prstGeom prst="rect">
            <a:avLst/>
          </a:prstGeom>
        </p:spPr>
      </p:pic>
      <p:pic>
        <p:nvPicPr>
          <p:cNvPr id="14" name="图片 13" descr="图示&#10;&#10;描述已自动生成">
            <a:extLst>
              <a:ext uri="{FF2B5EF4-FFF2-40B4-BE49-F238E27FC236}">
                <a16:creationId xmlns:a16="http://schemas.microsoft.com/office/drawing/2014/main" id="{5F308A36-4349-2FBD-D6FE-3BE669AC3024}"/>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2824796" y="2852057"/>
            <a:ext cx="2880000" cy="2520000"/>
          </a:xfrm>
          <a:prstGeom prst="rect">
            <a:avLst/>
          </a:prstGeom>
        </p:spPr>
      </p:pic>
      <p:pic>
        <p:nvPicPr>
          <p:cNvPr id="20" name="图片 19" descr="图示&#10;&#10;描述已自动生成">
            <a:extLst>
              <a:ext uri="{FF2B5EF4-FFF2-40B4-BE49-F238E27FC236}">
                <a16:creationId xmlns:a16="http://schemas.microsoft.com/office/drawing/2014/main" id="{32844577-FF4D-D5E7-85FA-69BB6C94C77B}"/>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5622710" y="2852057"/>
            <a:ext cx="2880000" cy="2520000"/>
          </a:xfrm>
          <a:prstGeom prst="rect">
            <a:avLst/>
          </a:prstGeom>
        </p:spPr>
      </p:pic>
      <p:pic>
        <p:nvPicPr>
          <p:cNvPr id="22" name="图片 21" descr="图示&#10;&#10;描述已自动生成">
            <a:extLst>
              <a:ext uri="{FF2B5EF4-FFF2-40B4-BE49-F238E27FC236}">
                <a16:creationId xmlns:a16="http://schemas.microsoft.com/office/drawing/2014/main" id="{728342DC-B201-8DF0-EBAB-8CAD4D3259EF}"/>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8834323" y="2865975"/>
            <a:ext cx="2880000" cy="2520000"/>
          </a:xfrm>
          <a:prstGeom prst="rect">
            <a:avLst/>
          </a:prstGeom>
        </p:spPr>
      </p:pic>
      <p:sp>
        <p:nvSpPr>
          <p:cNvPr id="23" name="文本框 22">
            <a:extLst>
              <a:ext uri="{FF2B5EF4-FFF2-40B4-BE49-F238E27FC236}">
                <a16:creationId xmlns:a16="http://schemas.microsoft.com/office/drawing/2014/main" id="{F2C5B400-25A3-7BEB-B5AC-641C3852BE97}"/>
              </a:ext>
            </a:extLst>
          </p:cNvPr>
          <p:cNvSpPr txBox="1"/>
          <p:nvPr/>
        </p:nvSpPr>
        <p:spPr>
          <a:xfrm>
            <a:off x="572694" y="5400295"/>
            <a:ext cx="1338828" cy="369332"/>
          </a:xfrm>
          <a:prstGeom prst="rect">
            <a:avLst/>
          </a:prstGeom>
          <a:noFill/>
        </p:spPr>
        <p:txBody>
          <a:bodyPr wrap="none" rtlCol="0">
            <a:spAutoFit/>
          </a:bodyPr>
          <a:lstStyle/>
          <a:p>
            <a:r>
              <a:rPr lang="ja-JP" altLang="en-US" b="1" dirty="0"/>
              <a:t>三角形分割</a:t>
            </a:r>
            <a:endParaRPr lang="zh-CN" altLang="en-US" b="1" dirty="0"/>
          </a:p>
        </p:txBody>
      </p:sp>
      <p:sp>
        <p:nvSpPr>
          <p:cNvPr id="25" name="文本框 24">
            <a:extLst>
              <a:ext uri="{FF2B5EF4-FFF2-40B4-BE49-F238E27FC236}">
                <a16:creationId xmlns:a16="http://schemas.microsoft.com/office/drawing/2014/main" id="{0882AFC1-8F4F-811C-EFF6-A7B032590C50}"/>
              </a:ext>
            </a:extLst>
          </p:cNvPr>
          <p:cNvSpPr txBox="1"/>
          <p:nvPr/>
        </p:nvSpPr>
        <p:spPr>
          <a:xfrm>
            <a:off x="3021121" y="5387958"/>
            <a:ext cx="2143536" cy="369332"/>
          </a:xfrm>
          <a:prstGeom prst="rect">
            <a:avLst/>
          </a:prstGeom>
          <a:noFill/>
        </p:spPr>
        <p:txBody>
          <a:bodyPr wrap="none" rtlCol="0">
            <a:spAutoFit/>
          </a:bodyPr>
          <a:lstStyle/>
          <a:p>
            <a:r>
              <a:rPr lang="ja-JP" altLang="en-US" b="1" dirty="0"/>
              <a:t>三角形分割 </a:t>
            </a:r>
            <a:r>
              <a:rPr lang="en-US" altLang="ja-JP" b="1" dirty="0"/>
              <a:t>+ </a:t>
            </a:r>
            <a:r>
              <a:rPr lang="en-US" altLang="ja-JP" b="1" dirty="0">
                <a:solidFill>
                  <a:srgbClr val="FF0000"/>
                </a:solidFill>
              </a:rPr>
              <a:t>Seg1</a:t>
            </a:r>
            <a:endParaRPr lang="zh-CN" altLang="en-US" dirty="0"/>
          </a:p>
        </p:txBody>
      </p:sp>
      <p:sp>
        <p:nvSpPr>
          <p:cNvPr id="27" name="文本框 26">
            <a:extLst>
              <a:ext uri="{FF2B5EF4-FFF2-40B4-BE49-F238E27FC236}">
                <a16:creationId xmlns:a16="http://schemas.microsoft.com/office/drawing/2014/main" id="{DBF453B4-18A7-3F2D-ED4A-5DFA9F39B959}"/>
              </a:ext>
            </a:extLst>
          </p:cNvPr>
          <p:cNvSpPr txBox="1"/>
          <p:nvPr/>
        </p:nvSpPr>
        <p:spPr>
          <a:xfrm>
            <a:off x="5532889" y="5469290"/>
            <a:ext cx="3012363" cy="369332"/>
          </a:xfrm>
          <a:prstGeom prst="rect">
            <a:avLst/>
          </a:prstGeom>
          <a:noFill/>
        </p:spPr>
        <p:txBody>
          <a:bodyPr wrap="none" rtlCol="0">
            <a:spAutoFit/>
          </a:bodyPr>
          <a:lstStyle/>
          <a:p>
            <a:r>
              <a:rPr lang="ja-JP" altLang="en-US" b="1" dirty="0"/>
              <a:t>三角形分割 </a:t>
            </a:r>
            <a:r>
              <a:rPr lang="en-US" altLang="ja-JP" b="1" dirty="0"/>
              <a:t>+ </a:t>
            </a:r>
            <a:r>
              <a:rPr lang="en-US" altLang="ja-JP" b="1" dirty="0">
                <a:solidFill>
                  <a:srgbClr val="FF0000"/>
                </a:solidFill>
              </a:rPr>
              <a:t>Seg1 </a:t>
            </a:r>
            <a:r>
              <a:rPr lang="en-US" altLang="ja-JP" b="1" dirty="0"/>
              <a:t>+</a:t>
            </a:r>
            <a:r>
              <a:rPr lang="en-US" altLang="ja-JP" b="1" dirty="0">
                <a:solidFill>
                  <a:srgbClr val="FF0000"/>
                </a:solidFill>
              </a:rPr>
              <a:t> </a:t>
            </a:r>
            <a:r>
              <a:rPr lang="en-US" altLang="ja-JP" b="1" dirty="0">
                <a:solidFill>
                  <a:srgbClr val="00B050"/>
                </a:solidFill>
              </a:rPr>
              <a:t>Seg2</a:t>
            </a:r>
            <a:r>
              <a:rPr lang="en-US" altLang="ja-JP" b="1" dirty="0">
                <a:solidFill>
                  <a:srgbClr val="FF0000"/>
                </a:solidFill>
              </a:rPr>
              <a:t> </a:t>
            </a:r>
            <a:endParaRPr lang="zh-CN" altLang="en-US" dirty="0"/>
          </a:p>
        </p:txBody>
      </p:sp>
      <p:sp>
        <p:nvSpPr>
          <p:cNvPr id="31" name="文本框 30">
            <a:extLst>
              <a:ext uri="{FF2B5EF4-FFF2-40B4-BE49-F238E27FC236}">
                <a16:creationId xmlns:a16="http://schemas.microsoft.com/office/drawing/2014/main" id="{4991494C-EC54-0464-8F6F-E3AAD7CA02DD}"/>
              </a:ext>
            </a:extLst>
          </p:cNvPr>
          <p:cNvSpPr txBox="1"/>
          <p:nvPr/>
        </p:nvSpPr>
        <p:spPr>
          <a:xfrm>
            <a:off x="8502710" y="5469290"/>
            <a:ext cx="3881191" cy="369332"/>
          </a:xfrm>
          <a:prstGeom prst="rect">
            <a:avLst/>
          </a:prstGeom>
          <a:noFill/>
        </p:spPr>
        <p:txBody>
          <a:bodyPr wrap="none" rtlCol="0">
            <a:spAutoFit/>
          </a:bodyPr>
          <a:lstStyle/>
          <a:p>
            <a:r>
              <a:rPr lang="ja-JP" altLang="en-US" b="1" dirty="0"/>
              <a:t>三角形分割 </a:t>
            </a:r>
            <a:r>
              <a:rPr lang="en-US" altLang="ja-JP" b="1" dirty="0"/>
              <a:t>+ </a:t>
            </a:r>
            <a:r>
              <a:rPr lang="en-US" altLang="ja-JP" b="1" dirty="0">
                <a:solidFill>
                  <a:srgbClr val="FF0000"/>
                </a:solidFill>
              </a:rPr>
              <a:t>Seg1 </a:t>
            </a:r>
            <a:r>
              <a:rPr lang="en-US" altLang="ja-JP" b="1" dirty="0"/>
              <a:t>+</a:t>
            </a:r>
            <a:r>
              <a:rPr lang="en-US" altLang="ja-JP" b="1" dirty="0">
                <a:solidFill>
                  <a:srgbClr val="FF0000"/>
                </a:solidFill>
              </a:rPr>
              <a:t> </a:t>
            </a:r>
            <a:r>
              <a:rPr lang="en-US" altLang="ja-JP" b="1" dirty="0">
                <a:solidFill>
                  <a:srgbClr val="00B050"/>
                </a:solidFill>
              </a:rPr>
              <a:t>Seg2 + </a:t>
            </a:r>
            <a:r>
              <a:rPr lang="en-US" altLang="ja-JP" b="1" dirty="0">
                <a:solidFill>
                  <a:srgbClr val="00B0F0"/>
                </a:solidFill>
              </a:rPr>
              <a:t>Seg3</a:t>
            </a:r>
            <a:r>
              <a:rPr lang="en-US" altLang="ja-JP" b="1" dirty="0">
                <a:solidFill>
                  <a:srgbClr val="00B050"/>
                </a:solidFill>
              </a:rPr>
              <a:t> </a:t>
            </a:r>
            <a:r>
              <a:rPr lang="en-US" altLang="ja-JP" b="1" dirty="0">
                <a:solidFill>
                  <a:srgbClr val="FF0000"/>
                </a:solidFill>
              </a:rPr>
              <a:t> </a:t>
            </a:r>
            <a:endParaRPr lang="zh-CN" altLang="en-US" dirty="0"/>
          </a:p>
        </p:txBody>
      </p:sp>
      <p:sp>
        <p:nvSpPr>
          <p:cNvPr id="35" name="文本框 34">
            <a:extLst>
              <a:ext uri="{FF2B5EF4-FFF2-40B4-BE49-F238E27FC236}">
                <a16:creationId xmlns:a16="http://schemas.microsoft.com/office/drawing/2014/main" id="{97369296-035E-2C65-E461-0A32FE6A5D98}"/>
              </a:ext>
            </a:extLst>
          </p:cNvPr>
          <p:cNvSpPr txBox="1"/>
          <p:nvPr/>
        </p:nvSpPr>
        <p:spPr>
          <a:xfrm>
            <a:off x="9819575" y="6488668"/>
            <a:ext cx="1383712" cy="400110"/>
          </a:xfrm>
          <a:prstGeom prst="rect">
            <a:avLst/>
          </a:prstGeom>
          <a:noFill/>
        </p:spPr>
        <p:txBody>
          <a:bodyPr wrap="none" rtlCol="0">
            <a:spAutoFit/>
          </a:bodyPr>
          <a:lstStyle/>
          <a:p>
            <a:r>
              <a:rPr lang="en-US" altLang="zh-CN" sz="2000" b="1" dirty="0"/>
              <a:t>Seg</a:t>
            </a:r>
            <a:r>
              <a:rPr lang="ja-JP" altLang="en-US" sz="2000" b="1" dirty="0"/>
              <a:t>グラフ</a:t>
            </a:r>
            <a:endParaRPr lang="zh-CN" altLang="en-US" sz="2000" b="1" dirty="0"/>
          </a:p>
        </p:txBody>
      </p:sp>
      <p:sp>
        <p:nvSpPr>
          <p:cNvPr id="36" name="矩形 35">
            <a:extLst>
              <a:ext uri="{FF2B5EF4-FFF2-40B4-BE49-F238E27FC236}">
                <a16:creationId xmlns:a16="http://schemas.microsoft.com/office/drawing/2014/main" id="{A94F9B28-F32E-E064-7624-5B29CFABC3CE}"/>
              </a:ext>
            </a:extLst>
          </p:cNvPr>
          <p:cNvSpPr/>
          <p:nvPr/>
        </p:nvSpPr>
        <p:spPr>
          <a:xfrm>
            <a:off x="8502711" y="2804508"/>
            <a:ext cx="3663908" cy="3088727"/>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下 36">
            <a:extLst>
              <a:ext uri="{FF2B5EF4-FFF2-40B4-BE49-F238E27FC236}">
                <a16:creationId xmlns:a16="http://schemas.microsoft.com/office/drawing/2014/main" id="{826BF200-3634-19BC-1397-2B201A0D261C}"/>
              </a:ext>
            </a:extLst>
          </p:cNvPr>
          <p:cNvSpPr/>
          <p:nvPr/>
        </p:nvSpPr>
        <p:spPr>
          <a:xfrm>
            <a:off x="10397123" y="5969706"/>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8721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149103"/>
            <a:ext cx="1005403" cy="584775"/>
          </a:xfrm>
          <a:prstGeom prst="rect">
            <a:avLst/>
          </a:prstGeom>
          <a:noFill/>
        </p:spPr>
        <p:txBody>
          <a:bodyPr wrap="non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6" y="826157"/>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10C70509-345C-11C2-E312-C282F3F9C54B}"/>
              </a:ext>
            </a:extLst>
          </p:cNvPr>
          <p:cNvSpPr txBox="1"/>
          <p:nvPr/>
        </p:nvSpPr>
        <p:spPr>
          <a:xfrm>
            <a:off x="301086" y="898157"/>
            <a:ext cx="6417141" cy="2031325"/>
          </a:xfrm>
          <a:prstGeom prst="rect">
            <a:avLst/>
          </a:prstGeom>
          <a:noFill/>
        </p:spPr>
        <p:txBody>
          <a:bodyPr wrap="none" rtlCol="0">
            <a:spAutoFit/>
          </a:bodyPr>
          <a:lstStyle/>
          <a:p>
            <a:pPr marL="285750" indent="-285750">
              <a:buFont typeface="Wingdings" panose="05000000000000000000" pitchFamily="2" charset="2"/>
              <a:buChar char="Ø"/>
            </a:pPr>
            <a:r>
              <a:rPr lang="ja-JP" altLang="en-US" b="1" dirty="0"/>
              <a:t>提案手法で得られたグラフの辺の個数</a:t>
            </a:r>
            <a:endParaRPr lang="en-US" altLang="ja-JP" b="1" dirty="0"/>
          </a:p>
          <a:p>
            <a:endParaRPr lang="en-US" altLang="ja-JP" dirty="0"/>
          </a:p>
          <a:p>
            <a:r>
              <a:rPr lang="ja-JP" altLang="en-US" dirty="0"/>
              <a:t>実験のインスタンス：</a:t>
            </a:r>
            <a:endParaRPr lang="en-US" altLang="ja-JP" dirty="0"/>
          </a:p>
          <a:p>
            <a:r>
              <a:rPr lang="ja-JP" altLang="en-US" dirty="0"/>
              <a:t>ランダムに座標を生成してから四捨五入の距離行列を求める</a:t>
            </a:r>
            <a:endParaRPr lang="en-US" altLang="ja-JP" dirty="0"/>
          </a:p>
          <a:p>
            <a:r>
              <a:rPr lang="ja-JP" altLang="en-US" dirty="0"/>
              <a:t>町の個数</a:t>
            </a:r>
            <a:r>
              <a:rPr lang="en-US" altLang="ja-JP" b="1" dirty="0"/>
              <a:t>5</a:t>
            </a:r>
            <a:r>
              <a:rPr lang="ja-JP" altLang="en-US" b="1" dirty="0"/>
              <a:t>から</a:t>
            </a:r>
            <a:r>
              <a:rPr lang="en-US" altLang="ja-JP" b="1" dirty="0"/>
              <a:t>200</a:t>
            </a:r>
            <a:r>
              <a:rPr lang="ja-JP" altLang="en-US" b="1" dirty="0"/>
              <a:t>まで</a:t>
            </a:r>
            <a:r>
              <a:rPr lang="ja-JP" altLang="en-US" dirty="0"/>
              <a:t>（総</a:t>
            </a:r>
            <a:r>
              <a:rPr lang="en-US" altLang="ja-JP" dirty="0"/>
              <a:t>196</a:t>
            </a:r>
            <a:r>
              <a:rPr lang="ja-JP" altLang="en-US" dirty="0"/>
              <a:t>個）</a:t>
            </a:r>
            <a:endParaRPr lang="en-US" altLang="ja-JP" dirty="0"/>
          </a:p>
          <a:p>
            <a:endParaRPr lang="en-US" altLang="zh-CN" dirty="0"/>
          </a:p>
          <a:p>
            <a:r>
              <a:rPr lang="ja-JP" altLang="en-US" dirty="0"/>
              <a:t>異なる方法で計算されたグラフの辺の個数：</a:t>
            </a:r>
            <a:endParaRPr lang="zh-CN" altLang="en-US" dirty="0"/>
          </a:p>
        </p:txBody>
      </p:sp>
      <p:sp>
        <p:nvSpPr>
          <p:cNvPr id="7" name="文本框 6">
            <a:extLst>
              <a:ext uri="{FF2B5EF4-FFF2-40B4-BE49-F238E27FC236}">
                <a16:creationId xmlns:a16="http://schemas.microsoft.com/office/drawing/2014/main" id="{A0B17FFE-5017-1121-903D-88373D5922E8}"/>
              </a:ext>
            </a:extLst>
          </p:cNvPr>
          <p:cNvSpPr txBox="1"/>
          <p:nvPr/>
        </p:nvSpPr>
        <p:spPr>
          <a:xfrm>
            <a:off x="433820" y="6298334"/>
            <a:ext cx="4923271" cy="584775"/>
          </a:xfrm>
          <a:prstGeom prst="rect">
            <a:avLst/>
          </a:prstGeom>
          <a:noFill/>
        </p:spPr>
        <p:txBody>
          <a:bodyPr wrap="square">
            <a:spAutoFit/>
          </a:bodyPr>
          <a:lstStyle/>
          <a:p>
            <a:r>
              <a:rPr lang="ja-JP" altLang="en-US" sz="1600" dirty="0"/>
              <a:t>インスタンスのサイズが大きくなるに連れて</a:t>
            </a:r>
            <a:endParaRPr lang="en-US" altLang="ja-JP" sz="1600" dirty="0"/>
          </a:p>
          <a:p>
            <a:r>
              <a:rPr lang="ja-JP" altLang="en-US" sz="1600" dirty="0"/>
              <a:t>完全グラフから削減された辺の個数も多くなる</a:t>
            </a:r>
            <a:endParaRPr lang="en-US" altLang="ja-JP" sz="1600" dirty="0"/>
          </a:p>
        </p:txBody>
      </p:sp>
      <p:sp>
        <p:nvSpPr>
          <p:cNvPr id="11" name="文本框 10">
            <a:extLst>
              <a:ext uri="{FF2B5EF4-FFF2-40B4-BE49-F238E27FC236}">
                <a16:creationId xmlns:a16="http://schemas.microsoft.com/office/drawing/2014/main" id="{F2A36ABC-F9E5-C6A4-5DCA-C191A3550B18}"/>
              </a:ext>
            </a:extLst>
          </p:cNvPr>
          <p:cNvSpPr txBox="1"/>
          <p:nvPr/>
        </p:nvSpPr>
        <p:spPr>
          <a:xfrm>
            <a:off x="5664025" y="2743029"/>
            <a:ext cx="6417140" cy="3108543"/>
          </a:xfrm>
          <a:prstGeom prst="rect">
            <a:avLst/>
          </a:prstGeom>
          <a:noFill/>
        </p:spPr>
        <p:txBody>
          <a:bodyPr wrap="square" rtlCol="0">
            <a:spAutoFit/>
          </a:bodyPr>
          <a:lstStyle/>
          <a:p>
            <a:pPr marL="285750" indent="-285750">
              <a:buFont typeface="Wingdings" panose="05000000000000000000" pitchFamily="2" charset="2"/>
              <a:buChar char="Ø"/>
            </a:pPr>
            <a:r>
              <a:rPr lang="ja-JP" altLang="en-US" b="1" dirty="0"/>
              <a:t>提案手法で得られたグラフで元の最適巡回路が含まれるか</a:t>
            </a:r>
            <a:endParaRPr lang="en-US" altLang="ja-JP" b="1" dirty="0"/>
          </a:p>
          <a:p>
            <a:endParaRPr lang="en-US" altLang="ja-JP" dirty="0"/>
          </a:p>
          <a:p>
            <a:r>
              <a:rPr lang="ja-JP" altLang="en-US" sz="1600" dirty="0"/>
              <a:t>実験のインスタンス：</a:t>
            </a:r>
            <a:endParaRPr lang="en-US" altLang="ja-JP" sz="1600" dirty="0"/>
          </a:p>
          <a:p>
            <a:r>
              <a:rPr lang="ja-JP" altLang="en-US" sz="1600" dirty="0"/>
              <a:t>町の個数</a:t>
            </a:r>
            <a:r>
              <a:rPr lang="en-US" altLang="ja-JP" sz="1600" dirty="0"/>
              <a:t>5</a:t>
            </a:r>
            <a:r>
              <a:rPr lang="ja-JP" altLang="en-US" sz="1600" dirty="0"/>
              <a:t>から</a:t>
            </a:r>
            <a:r>
              <a:rPr lang="en-US" altLang="ja-JP" sz="1600" dirty="0"/>
              <a:t>200</a:t>
            </a:r>
            <a:r>
              <a:rPr lang="ja-JP" altLang="en-US" sz="1600" dirty="0"/>
              <a:t>まで（総</a:t>
            </a:r>
            <a:r>
              <a:rPr lang="en-US" altLang="ja-JP" sz="1600" dirty="0"/>
              <a:t>196</a:t>
            </a:r>
            <a:r>
              <a:rPr lang="ja-JP" altLang="en-US" sz="1600" dirty="0"/>
              <a:t>個）</a:t>
            </a:r>
            <a:endParaRPr lang="en-US" altLang="ja-JP" sz="1600" dirty="0"/>
          </a:p>
          <a:p>
            <a:endParaRPr lang="en-US" altLang="zh-CN" sz="1600" dirty="0"/>
          </a:p>
          <a:p>
            <a:r>
              <a:rPr lang="ja-JP" altLang="en-US" sz="1600" b="1" dirty="0"/>
              <a:t>結果：</a:t>
            </a:r>
            <a:endParaRPr lang="en-US" altLang="ja-JP" sz="1600" b="1" dirty="0"/>
          </a:p>
          <a:p>
            <a:r>
              <a:rPr lang="ja-JP" altLang="en-US" sz="1600" dirty="0"/>
              <a:t>全てのインスタンスに対して提案手法で得られた二つのグラフで（</a:t>
            </a:r>
            <a:r>
              <a:rPr lang="en-US" altLang="zh-CN" sz="1600" b="1" dirty="0"/>
              <a:t>S</a:t>
            </a:r>
            <a:r>
              <a:rPr lang="en-US" altLang="ja-JP" sz="1600" b="1" dirty="0"/>
              <a:t>eg</a:t>
            </a:r>
            <a:r>
              <a:rPr lang="ja-JP" altLang="en-US" sz="1600" b="1" dirty="0"/>
              <a:t>グラフ，</a:t>
            </a:r>
            <a:r>
              <a:rPr lang="en-US" altLang="ja-JP" sz="1600" b="1" dirty="0"/>
              <a:t>Nei</a:t>
            </a:r>
            <a:r>
              <a:rPr lang="ja-JP" altLang="en-US" sz="1600" b="1" dirty="0"/>
              <a:t>グラフ</a:t>
            </a:r>
            <a:r>
              <a:rPr lang="ja-JP" altLang="en-US" sz="1600" dirty="0"/>
              <a:t>）元の</a:t>
            </a:r>
            <a:r>
              <a:rPr lang="ja-JP" altLang="en-US" sz="1600" b="1" dirty="0"/>
              <a:t>最適巡回路が含まれる</a:t>
            </a:r>
            <a:endParaRPr lang="en-US" altLang="ja-JP" sz="1600" b="1" dirty="0"/>
          </a:p>
          <a:p>
            <a:endParaRPr lang="en-US" altLang="zh-CN" sz="1600" dirty="0"/>
          </a:p>
          <a:p>
            <a:r>
              <a:rPr lang="ja-JP" altLang="en-US" sz="1600" dirty="0"/>
              <a:t>実験結果から見ると</a:t>
            </a:r>
            <a:endParaRPr lang="en-US" altLang="zh-CN" sz="1600" dirty="0"/>
          </a:p>
          <a:p>
            <a:r>
              <a:rPr lang="ja-JP" altLang="en-US" sz="1600" dirty="0"/>
              <a:t>完全グラフから削減された辺は</a:t>
            </a:r>
            <a:r>
              <a:rPr lang="en-US" altLang="ja-JP" sz="1600" dirty="0"/>
              <a:t>TSP</a:t>
            </a:r>
            <a:r>
              <a:rPr lang="ja-JP" altLang="en-US" sz="1600" dirty="0"/>
              <a:t>の最適巡回路にならない</a:t>
            </a:r>
            <a:endParaRPr lang="en-US" altLang="ja-JP" sz="1600" dirty="0"/>
          </a:p>
          <a:p>
            <a:endParaRPr lang="en-US" altLang="ja-JP" sz="1600" dirty="0"/>
          </a:p>
        </p:txBody>
      </p:sp>
      <p:pic>
        <p:nvPicPr>
          <p:cNvPr id="14" name="图片 13" descr="图表, 折线图&#10;&#10;描述已自动生成">
            <a:extLst>
              <a:ext uri="{FF2B5EF4-FFF2-40B4-BE49-F238E27FC236}">
                <a16:creationId xmlns:a16="http://schemas.microsoft.com/office/drawing/2014/main" id="{E174F933-DFC9-DE6F-89E5-125E949CA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065" y="2970256"/>
            <a:ext cx="4670563" cy="3227268"/>
          </a:xfrm>
          <a:prstGeom prst="rect">
            <a:avLst/>
          </a:prstGeom>
        </p:spPr>
      </p:pic>
    </p:spTree>
    <p:extLst>
      <p:ext uri="{BB962C8B-B14F-4D97-AF65-F5344CB8AC3E}">
        <p14:creationId xmlns:p14="http://schemas.microsoft.com/office/powerpoint/2010/main" val="3508472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A6B3B7-04B8-9575-B0EB-CAA8D4A903C6}"/>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AB95212E-E821-D97C-65D3-316E32949269}"/>
              </a:ext>
            </a:extLst>
          </p:cNvPr>
          <p:cNvSpPr txBox="1"/>
          <p:nvPr/>
        </p:nvSpPr>
        <p:spPr>
          <a:xfrm>
            <a:off x="337127" y="133429"/>
            <a:ext cx="1005403" cy="584775"/>
          </a:xfrm>
          <a:prstGeom prst="rect">
            <a:avLst/>
          </a:prstGeom>
          <a:noFill/>
        </p:spPr>
        <p:txBody>
          <a:bodyPr wrap="non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9B1CDADD-7BEC-5916-46EF-4E78491E94F0}"/>
              </a:ext>
            </a:extLst>
          </p:cNvPr>
          <p:cNvSpPr/>
          <p:nvPr/>
        </p:nvSpPr>
        <p:spPr>
          <a:xfrm>
            <a:off x="337127" y="864250"/>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76C81A38-7E4D-7B8A-7229-4BB90F16D4B5}"/>
                  </a:ext>
                </a:extLst>
              </p:cNvPr>
              <p:cNvSpPr txBox="1"/>
              <p:nvPr/>
            </p:nvSpPr>
            <p:spPr>
              <a:xfrm>
                <a:off x="115149" y="1082296"/>
                <a:ext cx="6305913" cy="5663089"/>
              </a:xfrm>
              <a:prstGeom prst="rect">
                <a:avLst/>
              </a:prstGeom>
              <a:noFill/>
            </p:spPr>
            <p:txBody>
              <a:bodyPr wrap="square" rtlCol="0">
                <a:spAutoFit/>
              </a:bodyPr>
              <a:lstStyle/>
              <a:p>
                <a:pPr marL="285750" indent="-285750">
                  <a:buFont typeface="Wingdings" panose="05000000000000000000" pitchFamily="2" charset="2"/>
                  <a:buChar char="Ø"/>
                </a:pPr>
                <a:r>
                  <a:rPr lang="en-US" altLang="ja-JP" b="1" dirty="0"/>
                  <a:t>LKH</a:t>
                </a:r>
                <a:r>
                  <a:rPr lang="ja-JP" altLang="en-US" b="1" dirty="0"/>
                  <a:t>と</a:t>
                </a:r>
                <a:r>
                  <a:rPr lang="en-US" altLang="ja-JP" b="1" dirty="0"/>
                  <a:t>Concorde</a:t>
                </a:r>
                <a:r>
                  <a:rPr lang="ja-JP" altLang="en-US" b="1" dirty="0"/>
                  <a:t>で制限されたグラフ（ドロネー三角形、分割</a:t>
                </a:r>
                <a:r>
                  <a:rPr lang="en-US" altLang="ja-JP" b="1" dirty="0"/>
                  <a:t>Seg</a:t>
                </a:r>
                <a:r>
                  <a:rPr lang="ja-JP" altLang="en-US" b="1" dirty="0"/>
                  <a:t>グラフ、</a:t>
                </a:r>
                <a:r>
                  <a:rPr lang="en-US" altLang="ja-JP" b="1" dirty="0"/>
                  <a:t>Nei</a:t>
                </a:r>
                <a:r>
                  <a:rPr lang="ja-JP" altLang="en-US" b="1" dirty="0"/>
                  <a:t>グラフ）を解く</a:t>
                </a:r>
                <a:endParaRPr lang="en-US" altLang="ja-JP" b="1" dirty="0"/>
              </a:p>
              <a:p>
                <a:endParaRPr lang="en-US" altLang="ja-JP" sz="1600" b="1" dirty="0"/>
              </a:p>
              <a:p>
                <a:r>
                  <a:rPr lang="ja-JP" altLang="en-US" sz="1600" dirty="0"/>
                  <a:t>存在しない辺については</a:t>
                </a:r>
                <a:endParaRPr lang="en-US" altLang="ja-JP" sz="1600" dirty="0"/>
              </a:p>
              <a:p>
                <a:r>
                  <a:rPr lang="ja-JP" altLang="en-US" sz="1600" dirty="0"/>
                  <a:t>距離行列に対応するところで</a:t>
                </a:r>
                <a:r>
                  <a:rPr lang="ja-JP" altLang="en-US" sz="1600" b="1" dirty="0"/>
                  <a:t>距離行列の最大値の</a:t>
                </a:r>
                <a:r>
                  <a:rPr lang="en-US" altLang="ja-JP" sz="1600" b="1" dirty="0"/>
                  <a:t>n</a:t>
                </a:r>
                <a:r>
                  <a:rPr lang="ja-JP" altLang="en-US" sz="1600" b="1" dirty="0"/>
                  <a:t>倍</a:t>
                </a:r>
                <a:r>
                  <a:rPr lang="ja-JP" altLang="en-US" sz="1600" dirty="0"/>
                  <a:t>で書き換える</a:t>
                </a:r>
                <a:endParaRPr lang="en-US" altLang="ja-JP" sz="1600" dirty="0"/>
              </a:p>
              <a:p>
                <a:endParaRPr lang="en-US" altLang="zh-CN" b="1" dirty="0"/>
              </a:p>
              <a:p>
                <a:pPr/>
                <a14:m>
                  <m:oMathPara xmlns:m="http://schemas.openxmlformats.org/officeDocument/2006/math">
                    <m:oMathParaPr>
                      <m:jc m:val="left"/>
                    </m:oMathParaPr>
                    <m:oMath xmlns:m="http://schemas.openxmlformats.org/officeDocument/2006/math">
                      <m:r>
                        <a:rPr lang="ja-JP" altLang="en-US" b="1" i="1" dirty="0" smtClean="0">
                          <a:latin typeface="Cambria Math" panose="02040503050406030204" pitchFamily="18" charset="0"/>
                        </a:rPr>
                        <m:t>𝒏</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𝟏𝟎</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𝟓</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𝟏</m:t>
                      </m:r>
                    </m:oMath>
                  </m:oMathPara>
                </a14:m>
                <a:endParaRPr lang="en-US" altLang="zh-CN" b="1" dirty="0"/>
              </a:p>
              <a:p>
                <a:endParaRPr lang="en-US" altLang="zh-CN" b="1" dirty="0"/>
              </a:p>
              <a:p>
                <a:r>
                  <a:rPr lang="ja-JP" altLang="en-US" sz="1600" dirty="0"/>
                  <a:t>それぞれ得られた解と元の</a:t>
                </a:r>
                <a:r>
                  <a:rPr lang="en-US" altLang="ja-JP" sz="1600" dirty="0"/>
                  <a:t>TSP</a:t>
                </a:r>
                <a:r>
                  <a:rPr lang="ja-JP" altLang="en-US" sz="1600" dirty="0"/>
                  <a:t>最適巡回路の距離を比べる</a:t>
                </a:r>
                <a:endParaRPr lang="en-US" altLang="ja-JP" sz="1600" dirty="0"/>
              </a:p>
              <a:p>
                <a:endParaRPr lang="en-US" altLang="zh-CN" sz="1600" dirty="0"/>
              </a:p>
              <a:p>
                <a:endParaRPr lang="en-US" altLang="zh-CN" sz="1600" dirty="0"/>
              </a:p>
              <a:p>
                <a:r>
                  <a:rPr lang="ja-JP" altLang="en-US" sz="1600" b="1" dirty="0"/>
                  <a:t>結果：</a:t>
                </a:r>
                <a:endParaRPr lang="en-US" altLang="ja-JP" sz="1600" b="1" dirty="0"/>
              </a:p>
              <a:p>
                <a:r>
                  <a:rPr lang="ja-JP" altLang="en-US" sz="1600" dirty="0"/>
                  <a:t>全てのインスタンスに対して</a:t>
                </a:r>
                <a:endParaRPr lang="en-US" altLang="ja-JP" sz="1600" dirty="0"/>
              </a:p>
              <a:p>
                <a:r>
                  <a:rPr lang="ja-JP" altLang="en-US" sz="1600" dirty="0"/>
                  <a:t>ドロネー三角形分割の他に</a:t>
                </a:r>
                <a:endParaRPr lang="en-US" altLang="ja-JP" sz="1600" dirty="0"/>
              </a:p>
              <a:p>
                <a:r>
                  <a:rPr lang="ja-JP" altLang="en-US" sz="1600" b="1" dirty="0"/>
                  <a:t>倍数</a:t>
                </a:r>
                <a:r>
                  <a:rPr lang="en-US" altLang="ja-JP" sz="1600" b="1" dirty="0"/>
                  <a:t>n</a:t>
                </a:r>
                <a:r>
                  <a:rPr lang="ja-JP" altLang="en-US" sz="1600" b="1" dirty="0"/>
                  <a:t>がどれだけ設定されても</a:t>
                </a:r>
                <a:endParaRPr lang="en-US" altLang="ja-JP" sz="1600" b="1" dirty="0"/>
              </a:p>
              <a:p>
                <a:r>
                  <a:rPr lang="ja-JP" altLang="en-US" sz="1600" b="1" dirty="0"/>
                  <a:t>解の距離が最適巡回路の距離と一致する</a:t>
                </a:r>
                <a:endParaRPr lang="en-US" altLang="ja-JP" sz="1600" b="1" dirty="0"/>
              </a:p>
              <a:p>
                <a:endParaRPr lang="en-US" altLang="zh-CN" sz="1600" b="1" dirty="0"/>
              </a:p>
              <a:p>
                <a:r>
                  <a:rPr lang="ja-JP" altLang="en-US" sz="1600" b="1" dirty="0"/>
                  <a:t>存在しない辺は解に出現しないことが確認できた</a:t>
                </a:r>
                <a:endParaRPr lang="en-US" altLang="zh-CN" sz="1600" b="1" dirty="0"/>
              </a:p>
              <a:p>
                <a:endParaRPr lang="en-US" altLang="zh-CN" sz="1600" b="1" dirty="0"/>
              </a:p>
              <a:p>
                <a:r>
                  <a:rPr lang="ja-JP" altLang="en-US" sz="1600" dirty="0"/>
                  <a:t>これで元の</a:t>
                </a:r>
                <a:r>
                  <a:rPr lang="en-US" altLang="ja-JP" sz="1600" dirty="0"/>
                  <a:t>TSP</a:t>
                </a:r>
                <a:r>
                  <a:rPr lang="ja-JP" altLang="en-US" sz="1600" dirty="0"/>
                  <a:t>（完全グラフ）を解く</a:t>
                </a:r>
                <a:endParaRPr lang="en-US" altLang="ja-JP" sz="1600" dirty="0"/>
              </a:p>
              <a:p>
                <a:r>
                  <a:rPr lang="en-US" altLang="ja-JP" sz="1600" dirty="0"/>
                  <a:t>Seg</a:t>
                </a:r>
                <a:r>
                  <a:rPr lang="ja-JP" altLang="en-US" sz="1600" dirty="0"/>
                  <a:t>グラフあるいは</a:t>
                </a:r>
                <a:r>
                  <a:rPr lang="en-US" altLang="ja-JP" sz="1600" dirty="0"/>
                  <a:t>Nei</a:t>
                </a:r>
                <a:r>
                  <a:rPr lang="ja-JP" altLang="en-US" sz="1600" dirty="0"/>
                  <a:t>グラフの</a:t>
                </a:r>
                <a:r>
                  <a:rPr lang="en-US" altLang="ja-JP" sz="1600" dirty="0"/>
                  <a:t>TSP</a:t>
                </a:r>
                <a:r>
                  <a:rPr lang="ja-JP" altLang="en-US" sz="1600" dirty="0"/>
                  <a:t>を解く</a:t>
                </a:r>
                <a:endParaRPr lang="en-US" altLang="ja-JP" sz="1600" dirty="0"/>
              </a:p>
              <a:p>
                <a:r>
                  <a:rPr lang="ja-JP" altLang="en-US" sz="1600" dirty="0"/>
                  <a:t>が同じである</a:t>
                </a:r>
                <a:endParaRPr lang="en-US" altLang="ja-JP" sz="1600" dirty="0"/>
              </a:p>
            </p:txBody>
          </p:sp>
        </mc:Choice>
        <mc:Fallback xmlns="">
          <p:sp>
            <p:nvSpPr>
              <p:cNvPr id="11" name="文本框 10">
                <a:extLst>
                  <a:ext uri="{FF2B5EF4-FFF2-40B4-BE49-F238E27FC236}">
                    <a16:creationId xmlns:a16="http://schemas.microsoft.com/office/drawing/2014/main" id="{76C81A38-7E4D-7B8A-7229-4BB90F16D4B5}"/>
                  </a:ext>
                </a:extLst>
              </p:cNvPr>
              <p:cNvSpPr txBox="1">
                <a:spLocks noRot="1" noChangeAspect="1" noMove="1" noResize="1" noEditPoints="1" noAdjustHandles="1" noChangeArrowheads="1" noChangeShapeType="1" noTextEdit="1"/>
              </p:cNvSpPr>
              <p:nvPr/>
            </p:nvSpPr>
            <p:spPr>
              <a:xfrm>
                <a:off x="115149" y="1082296"/>
                <a:ext cx="6305913" cy="5663089"/>
              </a:xfrm>
              <a:prstGeom prst="rect">
                <a:avLst/>
              </a:prstGeom>
              <a:blipFill>
                <a:blip r:embed="rId2"/>
                <a:stretch>
                  <a:fillRect l="-677" t="-646" b="-431"/>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E03F3795-46D2-EEF6-F8E2-633904B756DE}"/>
              </a:ext>
            </a:extLst>
          </p:cNvPr>
          <p:cNvSpPr txBox="1"/>
          <p:nvPr/>
        </p:nvSpPr>
        <p:spPr>
          <a:xfrm>
            <a:off x="7877501" y="434720"/>
            <a:ext cx="3977371" cy="338554"/>
          </a:xfrm>
          <a:prstGeom prst="rect">
            <a:avLst/>
          </a:prstGeom>
          <a:noFill/>
          <a:ln>
            <a:solidFill>
              <a:schemeClr val="tx1"/>
            </a:solidFill>
          </a:ln>
        </p:spPr>
        <p:txBody>
          <a:bodyPr wrap="none" rtlCol="0">
            <a:spAutoFit/>
          </a:bodyPr>
          <a:lstStyle/>
          <a:p>
            <a:r>
              <a:rPr lang="en-US" altLang="ja-JP" sz="1600" dirty="0"/>
              <a:t>LKH</a:t>
            </a:r>
            <a:r>
              <a:rPr lang="ja-JP" altLang="en-US" sz="1600" dirty="0"/>
              <a:t>と</a:t>
            </a:r>
            <a:r>
              <a:rPr lang="en-US" altLang="ja-JP" sz="1600" dirty="0"/>
              <a:t>Concorde</a:t>
            </a:r>
            <a:r>
              <a:rPr lang="ja-JP" altLang="en-US" sz="1600" dirty="0"/>
              <a:t>：</a:t>
            </a:r>
            <a:r>
              <a:rPr lang="en-US" altLang="ja-JP" sz="1600" dirty="0"/>
              <a:t>TSP</a:t>
            </a:r>
            <a:r>
              <a:rPr lang="ja-JP" altLang="en-US" sz="1600" dirty="0"/>
              <a:t>問題の専用ソルバー</a:t>
            </a:r>
            <a:endParaRPr lang="zh-CN" altLang="en-US" sz="1600" dirty="0"/>
          </a:p>
        </p:txBody>
      </p:sp>
      <p:sp>
        <p:nvSpPr>
          <p:cNvPr id="4" name="文本框 3">
            <a:extLst>
              <a:ext uri="{FF2B5EF4-FFF2-40B4-BE49-F238E27FC236}">
                <a16:creationId xmlns:a16="http://schemas.microsoft.com/office/drawing/2014/main" id="{37018ECE-AD4F-98A1-8878-D6795DE0E0E8}"/>
              </a:ext>
            </a:extLst>
          </p:cNvPr>
          <p:cNvSpPr txBox="1"/>
          <p:nvPr/>
        </p:nvSpPr>
        <p:spPr>
          <a:xfrm>
            <a:off x="6334430" y="3387589"/>
            <a:ext cx="1210588" cy="338554"/>
          </a:xfrm>
          <a:prstGeom prst="rect">
            <a:avLst/>
          </a:prstGeom>
          <a:noFill/>
        </p:spPr>
        <p:txBody>
          <a:bodyPr wrap="none" rtlCol="0">
            <a:spAutoFit/>
          </a:bodyPr>
          <a:lstStyle/>
          <a:p>
            <a:r>
              <a:rPr lang="ja-JP" altLang="en-US" sz="1600" b="1" dirty="0"/>
              <a:t>完全グラフ</a:t>
            </a:r>
            <a:endParaRPr lang="zh-CN" altLang="en-US" sz="1600" b="1" dirty="0"/>
          </a:p>
        </p:txBody>
      </p:sp>
      <p:sp>
        <p:nvSpPr>
          <p:cNvPr id="6" name="文本框 5">
            <a:extLst>
              <a:ext uri="{FF2B5EF4-FFF2-40B4-BE49-F238E27FC236}">
                <a16:creationId xmlns:a16="http://schemas.microsoft.com/office/drawing/2014/main" id="{E583F8B7-CF39-84C3-DFB0-9E8DFAB0DFB3}"/>
              </a:ext>
            </a:extLst>
          </p:cNvPr>
          <p:cNvSpPr txBox="1"/>
          <p:nvPr/>
        </p:nvSpPr>
        <p:spPr>
          <a:xfrm>
            <a:off x="7738742" y="2437724"/>
            <a:ext cx="1261884" cy="307777"/>
          </a:xfrm>
          <a:prstGeom prst="rect">
            <a:avLst/>
          </a:prstGeom>
          <a:noFill/>
        </p:spPr>
        <p:txBody>
          <a:bodyPr wrap="none" rtlCol="0">
            <a:spAutoFit/>
          </a:bodyPr>
          <a:lstStyle/>
          <a:p>
            <a:r>
              <a:rPr lang="ja-JP" altLang="en-US" sz="1400" dirty="0"/>
              <a:t>元の</a:t>
            </a:r>
            <a:r>
              <a:rPr lang="ja-JP" altLang="en-US" sz="1400" b="1" dirty="0"/>
              <a:t>距離行列</a:t>
            </a:r>
            <a:endParaRPr lang="zh-CN" altLang="en-US" sz="1400" dirty="0"/>
          </a:p>
        </p:txBody>
      </p:sp>
      <p:sp>
        <p:nvSpPr>
          <p:cNvPr id="8" name="箭头: 右 7">
            <a:extLst>
              <a:ext uri="{FF2B5EF4-FFF2-40B4-BE49-F238E27FC236}">
                <a16:creationId xmlns:a16="http://schemas.microsoft.com/office/drawing/2014/main" id="{C5545291-7643-F9E6-BFF6-D93D87C83A5C}"/>
              </a:ext>
            </a:extLst>
          </p:cNvPr>
          <p:cNvSpPr/>
          <p:nvPr/>
        </p:nvSpPr>
        <p:spPr>
          <a:xfrm>
            <a:off x="8000241" y="2790208"/>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B6B97590-74A4-C117-F179-FE10EAA8A67E}"/>
              </a:ext>
            </a:extLst>
          </p:cNvPr>
          <p:cNvSpPr txBox="1"/>
          <p:nvPr/>
        </p:nvSpPr>
        <p:spPr>
          <a:xfrm>
            <a:off x="6357486" y="5607915"/>
            <a:ext cx="1210588" cy="584775"/>
          </a:xfrm>
          <a:prstGeom prst="rect">
            <a:avLst/>
          </a:prstGeom>
          <a:noFill/>
        </p:spPr>
        <p:txBody>
          <a:bodyPr wrap="none" rtlCol="0">
            <a:spAutoFit/>
          </a:bodyPr>
          <a:lstStyle/>
          <a:p>
            <a:r>
              <a:rPr lang="ja-JP" altLang="en-US" sz="1600" b="1" dirty="0"/>
              <a:t>制限された</a:t>
            </a:r>
            <a:endParaRPr lang="en-US" altLang="ja-JP" sz="1600" b="1" dirty="0"/>
          </a:p>
          <a:p>
            <a:r>
              <a:rPr lang="ja-JP" altLang="en-US" sz="1600" b="1" dirty="0"/>
              <a:t>グラフ</a:t>
            </a:r>
            <a:endParaRPr lang="zh-CN" altLang="en-US" sz="1600" b="1" dirty="0"/>
          </a:p>
        </p:txBody>
      </p:sp>
      <p:sp>
        <p:nvSpPr>
          <p:cNvPr id="10" name="箭头: 右 9">
            <a:extLst>
              <a:ext uri="{FF2B5EF4-FFF2-40B4-BE49-F238E27FC236}">
                <a16:creationId xmlns:a16="http://schemas.microsoft.com/office/drawing/2014/main" id="{0DC50E33-011A-91F5-9789-D20686CD636B}"/>
              </a:ext>
            </a:extLst>
          </p:cNvPr>
          <p:cNvSpPr/>
          <p:nvPr/>
        </p:nvSpPr>
        <p:spPr>
          <a:xfrm>
            <a:off x="7874283" y="5009117"/>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337B06D4-FE08-F3D2-A63E-78F390E625FE}"/>
              </a:ext>
            </a:extLst>
          </p:cNvPr>
          <p:cNvSpPr txBox="1"/>
          <p:nvPr/>
        </p:nvSpPr>
        <p:spPr>
          <a:xfrm>
            <a:off x="7775811" y="4488611"/>
            <a:ext cx="1082348" cy="523220"/>
          </a:xfrm>
          <a:prstGeom prst="rect">
            <a:avLst/>
          </a:prstGeom>
          <a:noFill/>
        </p:spPr>
        <p:txBody>
          <a:bodyPr wrap="none" rtlCol="0">
            <a:spAutoFit/>
          </a:bodyPr>
          <a:lstStyle/>
          <a:p>
            <a:r>
              <a:rPr lang="ja-JP" altLang="en-US" sz="1400" dirty="0"/>
              <a:t>書き換えた</a:t>
            </a:r>
            <a:endParaRPr lang="en-US" altLang="ja-JP" sz="1400" dirty="0"/>
          </a:p>
          <a:p>
            <a:r>
              <a:rPr lang="ja-JP" altLang="en-US" sz="1400" b="1" dirty="0"/>
              <a:t>距離行列</a:t>
            </a:r>
            <a:endParaRPr lang="zh-CN" altLang="en-US" sz="1400" dirty="0"/>
          </a:p>
        </p:txBody>
      </p:sp>
      <p:graphicFrame>
        <p:nvGraphicFramePr>
          <p:cNvPr id="15" name="表格 14">
            <a:extLst>
              <a:ext uri="{FF2B5EF4-FFF2-40B4-BE49-F238E27FC236}">
                <a16:creationId xmlns:a16="http://schemas.microsoft.com/office/drawing/2014/main" id="{A3078F45-C3EC-F26C-AB9E-379B971D90C1}"/>
              </a:ext>
            </a:extLst>
          </p:cNvPr>
          <p:cNvGraphicFramePr>
            <a:graphicFrameLocks noGrp="1"/>
          </p:cNvGraphicFramePr>
          <p:nvPr>
            <p:extLst>
              <p:ext uri="{D42A27DB-BD31-4B8C-83A1-F6EECF244321}">
                <p14:modId xmlns:p14="http://schemas.microsoft.com/office/powerpoint/2010/main" val="3761835273"/>
              </p:ext>
            </p:extLst>
          </p:nvPr>
        </p:nvGraphicFramePr>
        <p:xfrm>
          <a:off x="9006618" y="1427653"/>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1</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6</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6" name="表格 15">
            <a:extLst>
              <a:ext uri="{FF2B5EF4-FFF2-40B4-BE49-F238E27FC236}">
                <a16:creationId xmlns:a16="http://schemas.microsoft.com/office/drawing/2014/main" id="{9940625F-7115-AE19-AB7B-29F2FBFAC616}"/>
              </a:ext>
            </a:extLst>
          </p:cNvPr>
          <p:cNvGraphicFramePr>
            <a:graphicFrameLocks noGrp="1"/>
          </p:cNvGraphicFramePr>
          <p:nvPr>
            <p:extLst>
              <p:ext uri="{D42A27DB-BD31-4B8C-83A1-F6EECF244321}">
                <p14:modId xmlns:p14="http://schemas.microsoft.com/office/powerpoint/2010/main" val="2681774929"/>
              </p:ext>
            </p:extLst>
          </p:nvPr>
        </p:nvGraphicFramePr>
        <p:xfrm>
          <a:off x="9006618" y="4057891"/>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1</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7n</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7n</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7" name="组合 16">
            <a:extLst>
              <a:ext uri="{FF2B5EF4-FFF2-40B4-BE49-F238E27FC236}">
                <a16:creationId xmlns:a16="http://schemas.microsoft.com/office/drawing/2014/main" id="{5AE2C588-759D-CE14-4377-18F363CDEB00}"/>
              </a:ext>
            </a:extLst>
          </p:cNvPr>
          <p:cNvGrpSpPr/>
          <p:nvPr/>
        </p:nvGrpSpPr>
        <p:grpSpPr>
          <a:xfrm>
            <a:off x="6200739" y="2115403"/>
            <a:ext cx="1488199" cy="1221609"/>
            <a:chOff x="886691" y="3441643"/>
            <a:chExt cx="1907308" cy="1565640"/>
          </a:xfrm>
        </p:grpSpPr>
        <p:sp>
          <p:nvSpPr>
            <p:cNvPr id="18" name="椭圆 17">
              <a:extLst>
                <a:ext uri="{FF2B5EF4-FFF2-40B4-BE49-F238E27FC236}">
                  <a16:creationId xmlns:a16="http://schemas.microsoft.com/office/drawing/2014/main" id="{0452C684-64C8-3755-FDF7-C357A32013D9}"/>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9" name="椭圆 18">
              <a:extLst>
                <a:ext uri="{FF2B5EF4-FFF2-40B4-BE49-F238E27FC236}">
                  <a16:creationId xmlns:a16="http://schemas.microsoft.com/office/drawing/2014/main" id="{9ED7C0A7-42F0-C97D-553E-DCDC42C2B222}"/>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20" name="椭圆 19">
              <a:extLst>
                <a:ext uri="{FF2B5EF4-FFF2-40B4-BE49-F238E27FC236}">
                  <a16:creationId xmlns:a16="http://schemas.microsoft.com/office/drawing/2014/main" id="{07A440E5-9C95-8F77-6FFE-DF4C7F6010CF}"/>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1" name="椭圆 20">
              <a:extLst>
                <a:ext uri="{FF2B5EF4-FFF2-40B4-BE49-F238E27FC236}">
                  <a16:creationId xmlns:a16="http://schemas.microsoft.com/office/drawing/2014/main" id="{4BF4E5F6-C362-FB47-0BE8-611A5743BDC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22" name="椭圆 21">
              <a:extLst>
                <a:ext uri="{FF2B5EF4-FFF2-40B4-BE49-F238E27FC236}">
                  <a16:creationId xmlns:a16="http://schemas.microsoft.com/office/drawing/2014/main" id="{B3C49346-FDEB-7D71-C23C-5204BB0454BA}"/>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23" name="直接连接符 22">
              <a:extLst>
                <a:ext uri="{FF2B5EF4-FFF2-40B4-BE49-F238E27FC236}">
                  <a16:creationId xmlns:a16="http://schemas.microsoft.com/office/drawing/2014/main" id="{91E2DF4B-F2E2-CFB8-3603-A0759A626019}"/>
                </a:ext>
              </a:extLst>
            </p:cNvPr>
            <p:cNvCxnSpPr>
              <a:cxnSpLocks/>
              <a:stCxn id="18" idx="5"/>
              <a:endCxn id="20"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C0BF3A90-5F48-F144-873F-5AD990CC7FCB}"/>
                </a:ext>
              </a:extLst>
            </p:cNvPr>
            <p:cNvCxnSpPr>
              <a:stCxn id="18" idx="5"/>
              <a:endCxn id="21"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BA242B84-05D7-6D23-5919-4EF5AA259CAA}"/>
                </a:ext>
              </a:extLst>
            </p:cNvPr>
            <p:cNvCxnSpPr>
              <a:stCxn id="18" idx="5"/>
              <a:endCxn id="19"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E0FE320A-4760-CABA-F8A8-0EF555506AC0}"/>
                </a:ext>
              </a:extLst>
            </p:cNvPr>
            <p:cNvCxnSpPr>
              <a:stCxn id="18" idx="5"/>
              <a:endCxn id="22"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AA09EA14-5F61-AF68-02EB-43D3DB264BE9}"/>
                </a:ext>
              </a:extLst>
            </p:cNvPr>
            <p:cNvCxnSpPr>
              <a:stCxn id="20" idx="3"/>
              <a:endCxn id="21"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61987FDB-F4AE-9B62-46B8-E712F2B8A178}"/>
                </a:ext>
              </a:extLst>
            </p:cNvPr>
            <p:cNvCxnSpPr>
              <a:stCxn id="20" idx="3"/>
              <a:endCxn id="19"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507FE570-8F53-205B-F897-0E8859F3FA0F}"/>
                </a:ext>
              </a:extLst>
            </p:cNvPr>
            <p:cNvCxnSpPr>
              <a:stCxn id="20" idx="3"/>
              <a:endCxn id="22"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AFCDAB2F-F173-AA46-80F0-4E5CDBB0E2F2}"/>
                </a:ext>
              </a:extLst>
            </p:cNvPr>
            <p:cNvCxnSpPr>
              <a:stCxn id="21" idx="1"/>
              <a:endCxn id="19"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CC936485-2235-9B98-E10F-8AD7B3304706}"/>
                </a:ext>
              </a:extLst>
            </p:cNvPr>
            <p:cNvCxnSpPr>
              <a:stCxn id="21" idx="1"/>
              <a:endCxn id="22"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88157D27-B811-1FB3-3C38-B003092294A7}"/>
                </a:ext>
              </a:extLst>
            </p:cNvPr>
            <p:cNvCxnSpPr>
              <a:stCxn id="19" idx="0"/>
              <a:endCxn id="22"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3" name="组合 32">
            <a:extLst>
              <a:ext uri="{FF2B5EF4-FFF2-40B4-BE49-F238E27FC236}">
                <a16:creationId xmlns:a16="http://schemas.microsoft.com/office/drawing/2014/main" id="{0C818098-AFF1-C104-6AAE-9B2B592D60BE}"/>
              </a:ext>
            </a:extLst>
          </p:cNvPr>
          <p:cNvGrpSpPr/>
          <p:nvPr/>
        </p:nvGrpSpPr>
        <p:grpSpPr>
          <a:xfrm>
            <a:off x="6125284" y="4225345"/>
            <a:ext cx="1488199" cy="1221609"/>
            <a:chOff x="886691" y="3441643"/>
            <a:chExt cx="1907308" cy="1565640"/>
          </a:xfrm>
        </p:grpSpPr>
        <p:sp>
          <p:nvSpPr>
            <p:cNvPr id="34" name="椭圆 33">
              <a:extLst>
                <a:ext uri="{FF2B5EF4-FFF2-40B4-BE49-F238E27FC236}">
                  <a16:creationId xmlns:a16="http://schemas.microsoft.com/office/drawing/2014/main" id="{AFD849C3-6AA8-0E3C-73A9-03DBC8FA924A}"/>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5" name="椭圆 34">
              <a:extLst>
                <a:ext uri="{FF2B5EF4-FFF2-40B4-BE49-F238E27FC236}">
                  <a16:creationId xmlns:a16="http://schemas.microsoft.com/office/drawing/2014/main" id="{9BEF0B67-E098-200C-00B5-9AB0DE450393}"/>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6" name="椭圆 35">
              <a:extLst>
                <a:ext uri="{FF2B5EF4-FFF2-40B4-BE49-F238E27FC236}">
                  <a16:creationId xmlns:a16="http://schemas.microsoft.com/office/drawing/2014/main" id="{9E54C3C2-C924-DB7E-4BE0-6509512FC0AF}"/>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7" name="椭圆 36">
              <a:extLst>
                <a:ext uri="{FF2B5EF4-FFF2-40B4-BE49-F238E27FC236}">
                  <a16:creationId xmlns:a16="http://schemas.microsoft.com/office/drawing/2014/main" id="{7D654EF1-FC5B-49E4-C99E-6B7F980D32AC}"/>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8" name="椭圆 37">
              <a:extLst>
                <a:ext uri="{FF2B5EF4-FFF2-40B4-BE49-F238E27FC236}">
                  <a16:creationId xmlns:a16="http://schemas.microsoft.com/office/drawing/2014/main" id="{60FE5A5B-BF71-7998-D8B8-9BEBC038B53B}"/>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39" name="直接连接符 38">
              <a:extLst>
                <a:ext uri="{FF2B5EF4-FFF2-40B4-BE49-F238E27FC236}">
                  <a16:creationId xmlns:a16="http://schemas.microsoft.com/office/drawing/2014/main" id="{B30241BF-A121-0F2B-3640-A4D6950E833D}"/>
                </a:ext>
              </a:extLst>
            </p:cNvPr>
            <p:cNvCxnSpPr>
              <a:cxnSpLocks/>
              <a:stCxn id="34" idx="5"/>
              <a:endCxn id="36"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8B5B30C2-3620-E7F9-D2B3-8D27D1AB5C12}"/>
                </a:ext>
              </a:extLst>
            </p:cNvPr>
            <p:cNvCxnSpPr>
              <a:stCxn id="34" idx="5"/>
              <a:endCxn id="37"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985A3977-76EE-8752-C1A6-58421F58DAC4}"/>
                </a:ext>
              </a:extLst>
            </p:cNvPr>
            <p:cNvCxnSpPr>
              <a:stCxn id="34" idx="5"/>
              <a:endCxn id="35"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10A1BD93-41AB-A6DE-AE5F-049C962FE296}"/>
                </a:ext>
              </a:extLst>
            </p:cNvPr>
            <p:cNvCxnSpPr>
              <a:stCxn id="34" idx="5"/>
              <a:endCxn id="38"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04A3FBF6-8787-69B3-366A-763D053960D9}"/>
                </a:ext>
              </a:extLst>
            </p:cNvPr>
            <p:cNvCxnSpPr>
              <a:stCxn id="36" idx="3"/>
              <a:endCxn id="37"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E6D3319E-6FDC-1168-363F-D248218C7F73}"/>
                </a:ext>
              </a:extLst>
            </p:cNvPr>
            <p:cNvCxnSpPr>
              <a:stCxn id="36" idx="3"/>
              <a:endCxn id="35"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725520EB-09AB-AD89-2CE1-4222AB4CA939}"/>
                </a:ext>
              </a:extLst>
            </p:cNvPr>
            <p:cNvCxnSpPr>
              <a:stCxn id="36" idx="3"/>
              <a:endCxn id="38" idx="7"/>
            </p:cNvCxnSpPr>
            <p:nvPr/>
          </p:nvCxnSpPr>
          <p:spPr>
            <a:xfrm flipH="1">
              <a:off x="1154737" y="3820717"/>
              <a:ext cx="1103170" cy="361953"/>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F59DA761-D911-E3D1-17E6-E149D82E993B}"/>
                </a:ext>
              </a:extLst>
            </p:cNvPr>
            <p:cNvCxnSpPr>
              <a:stCxn id="37" idx="1"/>
              <a:endCxn id="35"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53539DC2-BC93-3822-5466-A2322647E168}"/>
                </a:ext>
              </a:extLst>
            </p:cNvPr>
            <p:cNvCxnSpPr>
              <a:stCxn id="37" idx="1"/>
              <a:endCxn id="38" idx="7"/>
            </p:cNvCxnSpPr>
            <p:nvPr/>
          </p:nvCxnSpPr>
          <p:spPr>
            <a:xfrm flipH="1" flipV="1">
              <a:off x="1154737" y="4182670"/>
              <a:ext cx="1371216" cy="445539"/>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8" name="直接连接符 47">
              <a:extLst>
                <a:ext uri="{FF2B5EF4-FFF2-40B4-BE49-F238E27FC236}">
                  <a16:creationId xmlns:a16="http://schemas.microsoft.com/office/drawing/2014/main" id="{15D3E738-C144-DD14-77C5-2AE99FEAE471}"/>
                </a:ext>
              </a:extLst>
            </p:cNvPr>
            <p:cNvCxnSpPr>
              <a:stCxn id="35" idx="0"/>
              <a:endCxn id="38"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60581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237090" y="74376"/>
            <a:ext cx="4880514" cy="584775"/>
          </a:xfrm>
          <a:prstGeom prst="rect">
            <a:avLst/>
          </a:prstGeom>
          <a:noFill/>
        </p:spPr>
        <p:txBody>
          <a:bodyPr wrap="squar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237090" y="694169"/>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0" y="813974"/>
            <a:ext cx="7099362" cy="1846659"/>
          </a:xfrm>
          <a:prstGeom prst="rect">
            <a:avLst/>
          </a:prstGeom>
          <a:noFill/>
        </p:spPr>
        <p:txBody>
          <a:bodyPr wrap="square">
            <a:spAutoFit/>
          </a:bodyPr>
          <a:lstStyle/>
          <a:p>
            <a:pPr marL="285750" indent="-285750">
              <a:buFont typeface="Wingdings" panose="05000000000000000000" pitchFamily="2" charset="2"/>
              <a:buChar char="Ø"/>
            </a:pPr>
            <a:r>
              <a:rPr lang="ja-JP" altLang="en-US" b="1" dirty="0"/>
              <a:t>目的関数の二次項を削減する</a:t>
            </a:r>
            <a:endParaRPr lang="en-US" altLang="ja-JP" b="1" dirty="0"/>
          </a:p>
          <a:p>
            <a:endParaRPr lang="en-US" altLang="zh-CN" sz="1600" dirty="0"/>
          </a:p>
          <a:p>
            <a:r>
              <a:rPr lang="ja-JP" altLang="en-US" sz="1600" dirty="0"/>
              <a:t>制限されたグラフで存在しない辺は考慮しなくても良いことで</a:t>
            </a:r>
            <a:endParaRPr lang="en-US" altLang="ja-JP" sz="1600" dirty="0"/>
          </a:p>
          <a:p>
            <a:r>
              <a:rPr lang="ja-JP" altLang="en-US" sz="1600" dirty="0"/>
              <a:t>元の目的関数の二次項を削減できる</a:t>
            </a:r>
            <a:endParaRPr lang="en-US" altLang="zh-CN" sz="1600" dirty="0"/>
          </a:p>
          <a:p>
            <a:endParaRPr lang="en-US" altLang="zh-CN" sz="1600" dirty="0"/>
          </a:p>
          <a:p>
            <a:r>
              <a:rPr lang="ja-JP" altLang="en-US" sz="1600" dirty="0"/>
              <a:t>例えば：</a:t>
            </a:r>
            <a:endParaRPr lang="en-US" altLang="ja-JP" sz="1600" dirty="0"/>
          </a:p>
          <a:p>
            <a:r>
              <a:rPr lang="ja-JP" altLang="en-US" sz="1600" dirty="0"/>
              <a:t>町五つある</a:t>
            </a:r>
            <a:r>
              <a:rPr lang="en-US" altLang="ja-JP" sz="1600" dirty="0"/>
              <a:t>TSP</a:t>
            </a:r>
            <a:r>
              <a:rPr lang="ja-JP" altLang="en-US" sz="1600" dirty="0"/>
              <a:t>インスタンス</a:t>
            </a:r>
            <a:endParaRPr lang="zh-CN" altLang="en-US" sz="1600" dirty="0"/>
          </a:p>
        </p:txBody>
      </p:sp>
      <p:sp>
        <p:nvSpPr>
          <p:cNvPr id="70" name="文本框 69">
            <a:extLst>
              <a:ext uri="{FF2B5EF4-FFF2-40B4-BE49-F238E27FC236}">
                <a16:creationId xmlns:a16="http://schemas.microsoft.com/office/drawing/2014/main" id="{E3C2251C-E3AD-F55B-DFCB-4AA96C1E0E1B}"/>
              </a:ext>
            </a:extLst>
          </p:cNvPr>
          <p:cNvSpPr txBox="1"/>
          <p:nvPr/>
        </p:nvSpPr>
        <p:spPr>
          <a:xfrm>
            <a:off x="585192" y="4161971"/>
            <a:ext cx="1210588" cy="338554"/>
          </a:xfrm>
          <a:prstGeom prst="rect">
            <a:avLst/>
          </a:prstGeom>
          <a:noFill/>
        </p:spPr>
        <p:txBody>
          <a:bodyPr wrap="none" rtlCol="0">
            <a:spAutoFit/>
          </a:bodyPr>
          <a:lstStyle/>
          <a:p>
            <a:r>
              <a:rPr lang="ja-JP" altLang="en-US" sz="1600" b="1" dirty="0"/>
              <a:t>完全グラフ</a:t>
            </a:r>
            <a:endParaRPr lang="zh-CN" altLang="en-US" sz="1600" b="1"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2065027" y="3158130"/>
            <a:ext cx="1261884" cy="307777"/>
          </a:xfrm>
          <a:prstGeom prst="rect">
            <a:avLst/>
          </a:prstGeom>
          <a:noFill/>
        </p:spPr>
        <p:txBody>
          <a:bodyPr wrap="none" rtlCol="0">
            <a:spAutoFit/>
          </a:bodyPr>
          <a:lstStyle/>
          <a:p>
            <a:r>
              <a:rPr lang="ja-JP" altLang="en-US" sz="1400" dirty="0"/>
              <a:t>元の</a:t>
            </a:r>
            <a:r>
              <a:rPr lang="ja-JP" altLang="en-US" sz="1400" b="1" dirty="0"/>
              <a:t>距離行列</a:t>
            </a:r>
            <a:endParaRPr lang="zh-CN" altLang="en-US" sz="1400" dirty="0"/>
          </a:p>
        </p:txBody>
      </p:sp>
      <p:sp>
        <p:nvSpPr>
          <p:cNvPr id="13" name="箭头: 右 12">
            <a:extLst>
              <a:ext uri="{FF2B5EF4-FFF2-40B4-BE49-F238E27FC236}">
                <a16:creationId xmlns:a16="http://schemas.microsoft.com/office/drawing/2014/main" id="{922D95BC-3FB5-FDBE-E429-81EAF3C59F46}"/>
              </a:ext>
            </a:extLst>
          </p:cNvPr>
          <p:cNvSpPr/>
          <p:nvPr/>
        </p:nvSpPr>
        <p:spPr>
          <a:xfrm>
            <a:off x="2324036" y="3516463"/>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790F8970-20E3-93F1-A84C-809CB729792A}"/>
              </a:ext>
            </a:extLst>
          </p:cNvPr>
          <p:cNvSpPr txBox="1"/>
          <p:nvPr/>
        </p:nvSpPr>
        <p:spPr>
          <a:xfrm>
            <a:off x="465248" y="6246008"/>
            <a:ext cx="1210588" cy="584775"/>
          </a:xfrm>
          <a:prstGeom prst="rect">
            <a:avLst/>
          </a:prstGeom>
          <a:noFill/>
        </p:spPr>
        <p:txBody>
          <a:bodyPr wrap="none" rtlCol="0">
            <a:spAutoFit/>
          </a:bodyPr>
          <a:lstStyle/>
          <a:p>
            <a:r>
              <a:rPr lang="ja-JP" altLang="en-US" sz="1600" b="1" dirty="0"/>
              <a:t>制限された</a:t>
            </a:r>
            <a:endParaRPr lang="en-US" altLang="ja-JP" sz="1600" b="1" dirty="0"/>
          </a:p>
          <a:p>
            <a:r>
              <a:rPr lang="ja-JP" altLang="en-US" sz="1600" b="1" dirty="0"/>
              <a:t>グラフ</a:t>
            </a:r>
            <a:endParaRPr lang="zh-CN" altLang="en-US" sz="1600" b="1" dirty="0"/>
          </a:p>
        </p:txBody>
      </p:sp>
      <p:sp>
        <p:nvSpPr>
          <p:cNvPr id="33" name="箭头: 右 32">
            <a:extLst>
              <a:ext uri="{FF2B5EF4-FFF2-40B4-BE49-F238E27FC236}">
                <a16:creationId xmlns:a16="http://schemas.microsoft.com/office/drawing/2014/main" id="{D34071C3-38C7-CE9E-0886-70B25A04E267}"/>
              </a:ext>
            </a:extLst>
          </p:cNvPr>
          <p:cNvSpPr/>
          <p:nvPr/>
        </p:nvSpPr>
        <p:spPr>
          <a:xfrm>
            <a:off x="2226626" y="5670616"/>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D2D58B61-7AB1-2037-1B60-9BA020351A17}"/>
              </a:ext>
            </a:extLst>
          </p:cNvPr>
          <p:cNvSpPr txBox="1"/>
          <p:nvPr/>
        </p:nvSpPr>
        <p:spPr>
          <a:xfrm>
            <a:off x="2102096" y="5156812"/>
            <a:ext cx="1082348" cy="523220"/>
          </a:xfrm>
          <a:prstGeom prst="rect">
            <a:avLst/>
          </a:prstGeom>
          <a:noFill/>
        </p:spPr>
        <p:txBody>
          <a:bodyPr wrap="none" rtlCol="0">
            <a:spAutoFit/>
          </a:bodyPr>
          <a:lstStyle/>
          <a:p>
            <a:r>
              <a:rPr lang="ja-JP" altLang="en-US" sz="1400" dirty="0"/>
              <a:t>書き換えた</a:t>
            </a:r>
            <a:endParaRPr lang="en-US" altLang="ja-JP" sz="1400" dirty="0"/>
          </a:p>
          <a:p>
            <a:r>
              <a:rPr lang="ja-JP" altLang="en-US" sz="1400" b="1" dirty="0"/>
              <a:t>距離行列</a:t>
            </a:r>
            <a:endParaRPr lang="zh-CN" altLang="en-US" sz="1400" dirty="0"/>
          </a:p>
        </p:txBody>
      </p:sp>
      <p:sp>
        <p:nvSpPr>
          <p:cNvPr id="35" name="文本框 34">
            <a:extLst>
              <a:ext uri="{FF2B5EF4-FFF2-40B4-BE49-F238E27FC236}">
                <a16:creationId xmlns:a16="http://schemas.microsoft.com/office/drawing/2014/main" id="{4731DE62-D6C5-FF6B-93AC-C11E7EA5AEB7}"/>
              </a:ext>
            </a:extLst>
          </p:cNvPr>
          <p:cNvSpPr txBox="1"/>
          <p:nvPr/>
        </p:nvSpPr>
        <p:spPr>
          <a:xfrm>
            <a:off x="6557437" y="801187"/>
            <a:ext cx="5724644" cy="1200329"/>
          </a:xfrm>
          <a:prstGeom prst="rect">
            <a:avLst/>
          </a:prstGeom>
          <a:noFill/>
        </p:spPr>
        <p:txBody>
          <a:bodyPr wrap="none" rtlCol="0">
            <a:spAutoFit/>
          </a:bodyPr>
          <a:lstStyle/>
          <a:p>
            <a:r>
              <a:rPr lang="ja-JP" altLang="en-US" dirty="0"/>
              <a:t>書き換えた距離で</a:t>
            </a:r>
            <a:endParaRPr lang="en-US" altLang="ja-JP" dirty="0"/>
          </a:p>
          <a:p>
            <a:r>
              <a:rPr lang="ja-JP" altLang="en-US" dirty="0"/>
              <a:t>全要素（対角成分は除く）は距離行列の</a:t>
            </a:r>
            <a:r>
              <a:rPr lang="ja-JP" altLang="en-US" b="1" dirty="0"/>
              <a:t>最大値を引く</a:t>
            </a:r>
            <a:endParaRPr lang="en-US" altLang="ja-JP" b="1" dirty="0"/>
          </a:p>
          <a:p>
            <a:endParaRPr lang="en-US" altLang="zh-CN" dirty="0"/>
          </a:p>
          <a:p>
            <a:r>
              <a:rPr lang="ja-JP" altLang="en-US" dirty="0"/>
              <a:t>全要素は同一の値を引くと</a:t>
            </a:r>
            <a:r>
              <a:rPr lang="ja-JP" altLang="en-US" b="1" dirty="0"/>
              <a:t>問題は変わらない</a:t>
            </a:r>
            <a:endParaRPr lang="zh-CN" altLang="en-US" b="1" dirty="0"/>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41BBC434-C90E-1A9A-D869-DA6BA4DF57B3}"/>
                  </a:ext>
                </a:extLst>
              </p:cNvPr>
              <p:cNvSpPr txBox="1"/>
              <p:nvPr/>
            </p:nvSpPr>
            <p:spPr>
              <a:xfrm>
                <a:off x="6969988" y="4877591"/>
                <a:ext cx="5222012" cy="1778692"/>
              </a:xfrm>
              <a:prstGeom prst="rect">
                <a:avLst/>
              </a:prstGeom>
              <a:noFill/>
            </p:spPr>
            <p:txBody>
              <a:bodyPr wrap="square" rtlCol="0">
                <a:spAutoFit/>
              </a:bodyPr>
              <a:lstStyle/>
              <a:p>
                <a:r>
                  <a:rPr lang="ja-JP" altLang="en-US" dirty="0"/>
                  <a:t>それで，</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2,5</m:t>
                        </m:r>
                      </m:sub>
                    </m:sSub>
                  </m:oMath>
                </a14:m>
                <a:r>
                  <a:rPr lang="ja-JP" altLang="en-US" dirty="0"/>
                  <a:t>と</a:t>
                </a:r>
                <a14:m>
                  <m:oMath xmlns:m="http://schemas.openxmlformats.org/officeDocument/2006/math">
                    <m:sSub>
                      <m:sSubPr>
                        <m:ctrlPr>
                          <a:rPr lang="en-US" altLang="ja-JP" i="1" dirty="0" smtClean="0">
                            <a:latin typeface="Cambria Math" panose="02040503050406030204" pitchFamily="18" charset="0"/>
                          </a:rPr>
                        </m:ctrlPr>
                      </m:sSubPr>
                      <m:e>
                        <m:r>
                          <a:rPr lang="en-US" altLang="ja-JP" b="0" i="1" dirty="0" smtClean="0">
                            <a:latin typeface="Cambria Math" panose="02040503050406030204" pitchFamily="18" charset="0"/>
                          </a:rPr>
                          <m:t>𝑑</m:t>
                        </m:r>
                      </m:e>
                      <m:sub>
                        <m:r>
                          <a:rPr lang="en-US" altLang="ja-JP" b="0" i="1" dirty="0" smtClean="0">
                            <a:latin typeface="Cambria Math" panose="02040503050406030204" pitchFamily="18" charset="0"/>
                          </a:rPr>
                          <m:t>3,5</m:t>
                        </m:r>
                      </m:sub>
                    </m:sSub>
                  </m:oMath>
                </a14:m>
                <a:r>
                  <a:rPr lang="ja-JP" altLang="en-US" dirty="0"/>
                  <a:t>が</a:t>
                </a:r>
                <a14:m>
                  <m:oMath xmlns:m="http://schemas.openxmlformats.org/officeDocument/2006/math">
                    <m:r>
                      <a:rPr lang="en-US" altLang="ja-JP" b="0" i="1" dirty="0" smtClean="0">
                        <a:solidFill>
                          <a:srgbClr val="FF0000"/>
                        </a:solidFill>
                        <a:latin typeface="Cambria Math" panose="02040503050406030204" pitchFamily="18" charset="0"/>
                      </a:rPr>
                      <m:t>0</m:t>
                    </m:r>
                  </m:oMath>
                </a14:m>
                <a:r>
                  <a:rPr lang="ja-JP" altLang="en-US" dirty="0"/>
                  <a:t>になる</a:t>
                </a:r>
                <a:endParaRPr lang="en-US" altLang="ja-JP" dirty="0"/>
              </a:p>
              <a:p>
                <a:endParaRPr lang="en-US" altLang="zh-CN" dirty="0"/>
              </a:p>
              <a:p>
                <a:r>
                  <a:rPr lang="ja-JP" altLang="en-US" dirty="0"/>
                  <a:t>目的関数で</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1,3</m:t>
                        </m:r>
                      </m:sub>
                    </m:sSub>
                  </m:oMath>
                </a14:m>
                <a:r>
                  <a:rPr lang="ja-JP" altLang="en-US" dirty="0"/>
                  <a:t>と</a:t>
                </a:r>
                <a14:m>
                  <m:oMath xmlns:m="http://schemas.openxmlformats.org/officeDocument/2006/math">
                    <m:sSub>
                      <m:sSubPr>
                        <m:ctrlPr>
                          <a:rPr lang="en-US" altLang="ja-JP" i="1" dirty="0" smtClean="0">
                            <a:latin typeface="Cambria Math" panose="02040503050406030204" pitchFamily="18" charset="0"/>
                          </a:rPr>
                        </m:ctrlPr>
                      </m:sSubPr>
                      <m:e>
                        <m:r>
                          <a:rPr lang="en-US" altLang="ja-JP" b="0" i="1" dirty="0" smtClean="0">
                            <a:latin typeface="Cambria Math" panose="02040503050406030204" pitchFamily="18" charset="0"/>
                          </a:rPr>
                          <m:t>𝑑</m:t>
                        </m:r>
                      </m:e>
                      <m:sub>
                        <m:r>
                          <a:rPr lang="en-US" altLang="ja-JP" b="0" i="1" dirty="0" smtClean="0">
                            <a:latin typeface="Cambria Math" panose="02040503050406030204" pitchFamily="18" charset="0"/>
                          </a:rPr>
                          <m:t>2,4</m:t>
                        </m:r>
                      </m:sub>
                    </m:sSub>
                  </m:oMath>
                </a14:m>
                <a:r>
                  <a:rPr lang="ja-JP" altLang="en-US" dirty="0"/>
                  <a:t>関連する二次項は全部</a:t>
                </a:r>
                <a14:m>
                  <m:oMath xmlns:m="http://schemas.openxmlformats.org/officeDocument/2006/math">
                    <m:r>
                      <a:rPr lang="en-US" altLang="ja-JP" b="0" i="1" smtClean="0">
                        <a:latin typeface="Cambria Math" panose="02040503050406030204" pitchFamily="18" charset="0"/>
                      </a:rPr>
                      <m:t>0</m:t>
                    </m:r>
                  </m:oMath>
                </a14:m>
                <a:r>
                  <a:rPr lang="ja-JP" altLang="en-US" dirty="0"/>
                  <a:t>になることで目的関数の二次項が削減できる</a:t>
                </a:r>
                <a:endParaRPr lang="en-US" altLang="ja-JP" dirty="0"/>
              </a:p>
              <a:p>
                <a:endParaRPr lang="en-US" altLang="zh-CN" dirty="0"/>
              </a:p>
              <a:p>
                <a:r>
                  <a:rPr lang="ja-JP" altLang="en-US" dirty="0"/>
                  <a:t>このインスタンスで二次項が</a:t>
                </a:r>
                <a14:m>
                  <m:oMath xmlns:m="http://schemas.openxmlformats.org/officeDocument/2006/math">
                    <m:r>
                      <a:rPr lang="en-US" altLang="ja-JP" i="1" dirty="0" smtClean="0">
                        <a:latin typeface="Cambria Math" panose="02040503050406030204" pitchFamily="18" charset="0"/>
                      </a:rPr>
                      <m:t>20</m:t>
                    </m:r>
                  </m:oMath>
                </a14:m>
                <a:r>
                  <a:rPr lang="ja-JP" altLang="en-US" dirty="0"/>
                  <a:t>個削減できる</a:t>
                </a:r>
                <a:endParaRPr lang="zh-CN" altLang="en-US" dirty="0"/>
              </a:p>
            </p:txBody>
          </p:sp>
        </mc:Choice>
        <mc:Fallback xmlns="">
          <p:sp>
            <p:nvSpPr>
              <p:cNvPr id="39" name="文本框 38">
                <a:extLst>
                  <a:ext uri="{FF2B5EF4-FFF2-40B4-BE49-F238E27FC236}">
                    <a16:creationId xmlns:a16="http://schemas.microsoft.com/office/drawing/2014/main" id="{41BBC434-C90E-1A9A-D869-DA6BA4DF57B3}"/>
                  </a:ext>
                </a:extLst>
              </p:cNvPr>
              <p:cNvSpPr txBox="1">
                <a:spLocks noRot="1" noChangeAspect="1" noMove="1" noResize="1" noEditPoints="1" noAdjustHandles="1" noChangeArrowheads="1" noChangeShapeType="1" noTextEdit="1"/>
              </p:cNvSpPr>
              <p:nvPr/>
            </p:nvSpPr>
            <p:spPr>
              <a:xfrm>
                <a:off x="6969988" y="4877591"/>
                <a:ext cx="5222012" cy="1778692"/>
              </a:xfrm>
              <a:prstGeom prst="rect">
                <a:avLst/>
              </a:prstGeom>
              <a:blipFill>
                <a:blip r:embed="rId2"/>
                <a:stretch>
                  <a:fillRect l="-933" t="-1027" r="-233" b="-4795"/>
                </a:stretch>
              </a:blipFill>
            </p:spPr>
            <p:txBody>
              <a:bodyPr/>
              <a:lstStyle/>
              <a:p>
                <a:r>
                  <a:rPr lang="zh-CN" altLang="en-US">
                    <a:noFill/>
                  </a:rPr>
                  <a:t> </a:t>
                </a:r>
              </a:p>
            </p:txBody>
          </p:sp>
        </mc:Fallback>
      </mc:AlternateContent>
      <p:graphicFrame>
        <p:nvGraphicFramePr>
          <p:cNvPr id="4" name="表格 3">
            <a:extLst>
              <a:ext uri="{FF2B5EF4-FFF2-40B4-BE49-F238E27FC236}">
                <a16:creationId xmlns:a16="http://schemas.microsoft.com/office/drawing/2014/main" id="{1827572E-88D4-3F8D-0659-6E38FE51EF00}"/>
              </a:ext>
            </a:extLst>
          </p:cNvPr>
          <p:cNvGraphicFramePr>
            <a:graphicFrameLocks noGrp="1"/>
          </p:cNvGraphicFramePr>
          <p:nvPr>
            <p:extLst>
              <p:ext uri="{D42A27DB-BD31-4B8C-83A1-F6EECF244321}">
                <p14:modId xmlns:p14="http://schemas.microsoft.com/office/powerpoint/2010/main" val="2013292221"/>
              </p:ext>
            </p:extLst>
          </p:nvPr>
        </p:nvGraphicFramePr>
        <p:xfrm>
          <a:off x="3390900" y="2010276"/>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1</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6</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0" name="表格 9">
            <a:extLst>
              <a:ext uri="{FF2B5EF4-FFF2-40B4-BE49-F238E27FC236}">
                <a16:creationId xmlns:a16="http://schemas.microsoft.com/office/drawing/2014/main" id="{3673C25A-1F49-B34E-4F6B-AD21A2B37F88}"/>
              </a:ext>
            </a:extLst>
          </p:cNvPr>
          <p:cNvGraphicFramePr>
            <a:graphicFrameLocks noGrp="1"/>
          </p:cNvGraphicFramePr>
          <p:nvPr>
            <p:extLst>
              <p:ext uri="{D42A27DB-BD31-4B8C-83A1-F6EECF244321}">
                <p14:modId xmlns:p14="http://schemas.microsoft.com/office/powerpoint/2010/main" val="905967872"/>
              </p:ext>
            </p:extLst>
          </p:nvPr>
        </p:nvGraphicFramePr>
        <p:xfrm>
          <a:off x="3390900" y="4379162"/>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1</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37" name="组合 36">
            <a:extLst>
              <a:ext uri="{FF2B5EF4-FFF2-40B4-BE49-F238E27FC236}">
                <a16:creationId xmlns:a16="http://schemas.microsoft.com/office/drawing/2014/main" id="{007FE94F-1CE4-AF83-D90C-9BD9F65954B5}"/>
              </a:ext>
            </a:extLst>
          </p:cNvPr>
          <p:cNvGrpSpPr/>
          <p:nvPr/>
        </p:nvGrpSpPr>
        <p:grpSpPr>
          <a:xfrm>
            <a:off x="457982" y="2887712"/>
            <a:ext cx="1488199" cy="1221609"/>
            <a:chOff x="886691" y="3441643"/>
            <a:chExt cx="1907308" cy="1565640"/>
          </a:xfrm>
        </p:grpSpPr>
        <p:sp>
          <p:nvSpPr>
            <p:cNvPr id="38" name="椭圆 37">
              <a:extLst>
                <a:ext uri="{FF2B5EF4-FFF2-40B4-BE49-F238E27FC236}">
                  <a16:creationId xmlns:a16="http://schemas.microsoft.com/office/drawing/2014/main" id="{0E191666-C692-78D1-DEDE-68DB6814C113}"/>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1" name="椭圆 40">
              <a:extLst>
                <a:ext uri="{FF2B5EF4-FFF2-40B4-BE49-F238E27FC236}">
                  <a16:creationId xmlns:a16="http://schemas.microsoft.com/office/drawing/2014/main" id="{1F8E53B5-9873-0E77-5B09-B575853D6CA2}"/>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42" name="椭圆 41">
              <a:extLst>
                <a:ext uri="{FF2B5EF4-FFF2-40B4-BE49-F238E27FC236}">
                  <a16:creationId xmlns:a16="http://schemas.microsoft.com/office/drawing/2014/main" id="{6D479263-FC92-C4B4-2308-0786CBA52059}"/>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43" name="椭圆 42">
              <a:extLst>
                <a:ext uri="{FF2B5EF4-FFF2-40B4-BE49-F238E27FC236}">
                  <a16:creationId xmlns:a16="http://schemas.microsoft.com/office/drawing/2014/main" id="{176DDBCF-BD69-435E-8641-C6F7EC00D631}"/>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44" name="椭圆 43">
              <a:extLst>
                <a:ext uri="{FF2B5EF4-FFF2-40B4-BE49-F238E27FC236}">
                  <a16:creationId xmlns:a16="http://schemas.microsoft.com/office/drawing/2014/main" id="{4757272B-0EEF-42BA-A994-A0542F9BFB2F}"/>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45" name="直接连接符 44">
              <a:extLst>
                <a:ext uri="{FF2B5EF4-FFF2-40B4-BE49-F238E27FC236}">
                  <a16:creationId xmlns:a16="http://schemas.microsoft.com/office/drawing/2014/main" id="{CFADEB3C-0D4C-F954-3D4C-14D73E9E3627}"/>
                </a:ext>
              </a:extLst>
            </p:cNvPr>
            <p:cNvCxnSpPr>
              <a:cxnSpLocks/>
              <a:stCxn id="38" idx="5"/>
              <a:endCxn id="42"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29B97A75-6398-CD15-3B37-5CF355D249CA}"/>
                </a:ext>
              </a:extLst>
            </p:cNvPr>
            <p:cNvCxnSpPr>
              <a:stCxn id="38" idx="5"/>
              <a:endCxn id="43"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738F6C1E-41E0-4DE4-120C-FD96F621359F}"/>
                </a:ext>
              </a:extLst>
            </p:cNvPr>
            <p:cNvCxnSpPr>
              <a:stCxn id="38" idx="5"/>
              <a:endCxn id="41"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直接连接符 47">
              <a:extLst>
                <a:ext uri="{FF2B5EF4-FFF2-40B4-BE49-F238E27FC236}">
                  <a16:creationId xmlns:a16="http://schemas.microsoft.com/office/drawing/2014/main" id="{E63B5AB7-DE05-F1B9-2ABA-9569B94B074D}"/>
                </a:ext>
              </a:extLst>
            </p:cNvPr>
            <p:cNvCxnSpPr>
              <a:stCxn id="38" idx="5"/>
              <a:endCxn id="44"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0158FBCD-9E09-2134-76F8-D2E4C87CB39F}"/>
                </a:ext>
              </a:extLst>
            </p:cNvPr>
            <p:cNvCxnSpPr>
              <a:stCxn id="42" idx="3"/>
              <a:endCxn id="43"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4DFB6016-553F-A3C1-C77F-E7BB0653790E}"/>
                </a:ext>
              </a:extLst>
            </p:cNvPr>
            <p:cNvCxnSpPr>
              <a:stCxn id="42" idx="3"/>
              <a:endCxn id="41"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2B21FE25-6220-1819-4028-A0D125F09364}"/>
                </a:ext>
              </a:extLst>
            </p:cNvPr>
            <p:cNvCxnSpPr>
              <a:stCxn id="42" idx="3"/>
              <a:endCxn id="44"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BAD3ADDB-14B9-E11B-2F46-CB299B1C37A2}"/>
                </a:ext>
              </a:extLst>
            </p:cNvPr>
            <p:cNvCxnSpPr>
              <a:stCxn id="43" idx="1"/>
              <a:endCxn id="41"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50368C3-901B-A47F-BF78-FDD0DFB13844}"/>
                </a:ext>
              </a:extLst>
            </p:cNvPr>
            <p:cNvCxnSpPr>
              <a:stCxn id="43" idx="1"/>
              <a:endCxn id="44"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5875000E-5C9A-DB63-724D-5B56ECE2B0FD}"/>
                </a:ext>
              </a:extLst>
            </p:cNvPr>
            <p:cNvCxnSpPr>
              <a:stCxn id="41" idx="0"/>
              <a:endCxn id="44"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aphicFrame>
        <p:nvGraphicFramePr>
          <p:cNvPr id="72" name="表格 71">
            <a:extLst>
              <a:ext uri="{FF2B5EF4-FFF2-40B4-BE49-F238E27FC236}">
                <a16:creationId xmlns:a16="http://schemas.microsoft.com/office/drawing/2014/main" id="{8AEA987D-D929-2BEF-5BEA-4383B8030E67}"/>
              </a:ext>
            </a:extLst>
          </p:cNvPr>
          <p:cNvGraphicFramePr>
            <a:graphicFrameLocks noGrp="1"/>
          </p:cNvGraphicFramePr>
          <p:nvPr>
            <p:extLst>
              <p:ext uri="{D42A27DB-BD31-4B8C-83A1-F6EECF244321}">
                <p14:modId xmlns:p14="http://schemas.microsoft.com/office/powerpoint/2010/main" val="1270683985"/>
              </p:ext>
            </p:extLst>
          </p:nvPr>
        </p:nvGraphicFramePr>
        <p:xfrm>
          <a:off x="7643325" y="2156926"/>
          <a:ext cx="3020784" cy="2477015"/>
        </p:xfrm>
        <a:graphic>
          <a:graphicData uri="http://schemas.openxmlformats.org/drawingml/2006/table">
            <a:tbl>
              <a:tblPr firstRow="1" bandRow="1">
                <a:tableStyleId>{5C22544A-7EE6-4342-B048-85BDC9FD1C3A}</a:tableStyleId>
              </a:tblPr>
              <a:tblGrid>
                <a:gridCol w="503464">
                  <a:extLst>
                    <a:ext uri="{9D8B030D-6E8A-4147-A177-3AD203B41FA5}">
                      <a16:colId xmlns:a16="http://schemas.microsoft.com/office/drawing/2014/main" val="4048087300"/>
                    </a:ext>
                  </a:extLst>
                </a:gridCol>
                <a:gridCol w="503464">
                  <a:extLst>
                    <a:ext uri="{9D8B030D-6E8A-4147-A177-3AD203B41FA5}">
                      <a16:colId xmlns:a16="http://schemas.microsoft.com/office/drawing/2014/main" val="829567495"/>
                    </a:ext>
                  </a:extLst>
                </a:gridCol>
                <a:gridCol w="503464">
                  <a:extLst>
                    <a:ext uri="{9D8B030D-6E8A-4147-A177-3AD203B41FA5}">
                      <a16:colId xmlns:a16="http://schemas.microsoft.com/office/drawing/2014/main" val="1869609705"/>
                    </a:ext>
                  </a:extLst>
                </a:gridCol>
                <a:gridCol w="503464">
                  <a:extLst>
                    <a:ext uri="{9D8B030D-6E8A-4147-A177-3AD203B41FA5}">
                      <a16:colId xmlns:a16="http://schemas.microsoft.com/office/drawing/2014/main" val="2610860937"/>
                    </a:ext>
                  </a:extLst>
                </a:gridCol>
                <a:gridCol w="503464">
                  <a:extLst>
                    <a:ext uri="{9D8B030D-6E8A-4147-A177-3AD203B41FA5}">
                      <a16:colId xmlns:a16="http://schemas.microsoft.com/office/drawing/2014/main" val="81708999"/>
                    </a:ext>
                  </a:extLst>
                </a:gridCol>
                <a:gridCol w="503464">
                  <a:extLst>
                    <a:ext uri="{9D8B030D-6E8A-4147-A177-3AD203B41FA5}">
                      <a16:colId xmlns:a16="http://schemas.microsoft.com/office/drawing/2014/main" val="2478854051"/>
                    </a:ext>
                  </a:extLst>
                </a:gridCol>
              </a:tblGrid>
              <a:tr h="536255">
                <a:tc>
                  <a:txBody>
                    <a:bodyPr/>
                    <a:lstStyle/>
                    <a:p>
                      <a:pPr algn="ctr"/>
                      <a:endParaRPr lang="zh-CN" altLang="en-US" sz="1500"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500" dirty="0">
                          <a:solidFill>
                            <a:schemeClr val="tx1"/>
                          </a:solidFill>
                        </a:rPr>
                        <a:t>町</a:t>
                      </a:r>
                      <a:r>
                        <a:rPr lang="en-US" altLang="ja-JP" sz="1500" dirty="0">
                          <a:solidFill>
                            <a:schemeClr val="tx1"/>
                          </a:solidFill>
                        </a:rPr>
                        <a:t>1</a:t>
                      </a:r>
                      <a:endParaRPr lang="zh-CN" altLang="en-US" sz="1500"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dirty="0">
                          <a:solidFill>
                            <a:schemeClr val="tx1"/>
                          </a:solidFill>
                        </a:rPr>
                        <a:t>町</a:t>
                      </a:r>
                      <a:r>
                        <a:rPr lang="en-US" altLang="ja-JP" sz="1500" dirty="0">
                          <a:solidFill>
                            <a:schemeClr val="tx1"/>
                          </a:solidFill>
                        </a:rPr>
                        <a:t>2</a:t>
                      </a:r>
                      <a:endParaRPr lang="zh-CN" altLang="en-US" sz="1500"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dirty="0">
                          <a:solidFill>
                            <a:schemeClr val="tx1"/>
                          </a:solidFill>
                        </a:rPr>
                        <a:t>町</a:t>
                      </a:r>
                      <a:r>
                        <a:rPr lang="en-US" altLang="ja-JP" sz="1500" dirty="0">
                          <a:solidFill>
                            <a:schemeClr val="tx1"/>
                          </a:solidFill>
                        </a:rPr>
                        <a:t>3</a:t>
                      </a:r>
                      <a:endParaRPr lang="zh-CN" altLang="en-US" sz="1500"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dirty="0">
                          <a:solidFill>
                            <a:schemeClr val="tx1"/>
                          </a:solidFill>
                        </a:rPr>
                        <a:t>町</a:t>
                      </a:r>
                      <a:r>
                        <a:rPr lang="en-US" altLang="ja-JP" sz="1500" dirty="0">
                          <a:solidFill>
                            <a:schemeClr val="tx1"/>
                          </a:solidFill>
                        </a:rPr>
                        <a:t>4</a:t>
                      </a:r>
                      <a:endParaRPr lang="zh-CN" altLang="en-US" sz="1500"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dirty="0">
                          <a:solidFill>
                            <a:schemeClr val="tx1"/>
                          </a:solidFill>
                        </a:rPr>
                        <a:t>町</a:t>
                      </a:r>
                      <a:r>
                        <a:rPr lang="en-US" altLang="ja-JP" sz="1500" dirty="0">
                          <a:solidFill>
                            <a:schemeClr val="tx1"/>
                          </a:solidFill>
                        </a:rPr>
                        <a:t>5</a:t>
                      </a:r>
                      <a:endParaRPr lang="zh-CN" altLang="en-US" sz="1500"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881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b="1" dirty="0">
                          <a:solidFill>
                            <a:schemeClr val="tx1"/>
                          </a:solidFill>
                        </a:rPr>
                        <a:t>町</a:t>
                      </a:r>
                      <a:r>
                        <a:rPr lang="en-US" altLang="ja-JP" sz="1500" b="1" dirty="0">
                          <a:solidFill>
                            <a:schemeClr val="tx1"/>
                          </a:solidFill>
                        </a:rPr>
                        <a:t>1</a:t>
                      </a:r>
                      <a:endParaRPr lang="zh-CN" altLang="en-US" sz="1500" b="1"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0</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-6</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-4</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-4</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-5</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881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b="1" dirty="0">
                          <a:solidFill>
                            <a:schemeClr val="tx1"/>
                          </a:solidFill>
                        </a:rPr>
                        <a:t>町</a:t>
                      </a:r>
                      <a:r>
                        <a:rPr lang="en-US" altLang="ja-JP" sz="1500" b="1" dirty="0">
                          <a:solidFill>
                            <a:schemeClr val="tx1"/>
                          </a:solidFill>
                        </a:rPr>
                        <a:t>2</a:t>
                      </a:r>
                      <a:endParaRPr lang="zh-CN" altLang="en-US" sz="1500" b="1"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500" b="1" dirty="0"/>
                        <a:t>0</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-5</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-4</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solidFill>
                            <a:srgbClr val="FF0000"/>
                          </a:solidFill>
                        </a:rPr>
                        <a:t>0</a:t>
                      </a:r>
                      <a:endParaRPr lang="zh-CN" altLang="en-US" sz="1500" b="1" dirty="0">
                        <a:solidFill>
                          <a:srgbClr val="FF0000"/>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881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b="1" dirty="0">
                          <a:solidFill>
                            <a:schemeClr val="tx1"/>
                          </a:solidFill>
                        </a:rPr>
                        <a:t>町</a:t>
                      </a:r>
                      <a:r>
                        <a:rPr lang="en-US" altLang="ja-JP" sz="1500" b="1" dirty="0">
                          <a:solidFill>
                            <a:schemeClr val="tx1"/>
                          </a:solidFill>
                        </a:rPr>
                        <a:t>3</a:t>
                      </a:r>
                      <a:endParaRPr lang="zh-CN" altLang="en-US" sz="1500" b="1"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500" b="1" dirty="0"/>
                        <a:t>0</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-5</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solidFill>
                            <a:srgbClr val="FF0000"/>
                          </a:solidFill>
                        </a:rPr>
                        <a:t>0</a:t>
                      </a:r>
                      <a:endParaRPr lang="zh-CN" altLang="en-US" sz="1500" b="1" dirty="0">
                        <a:solidFill>
                          <a:srgbClr val="FF0000"/>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881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b="1" dirty="0">
                          <a:solidFill>
                            <a:schemeClr val="tx1"/>
                          </a:solidFill>
                        </a:rPr>
                        <a:t>町</a:t>
                      </a:r>
                      <a:r>
                        <a:rPr lang="en-US" altLang="ja-JP" sz="1500" b="1" dirty="0">
                          <a:solidFill>
                            <a:schemeClr val="tx1"/>
                          </a:solidFill>
                        </a:rPr>
                        <a:t>4</a:t>
                      </a:r>
                      <a:endParaRPr lang="zh-CN" altLang="en-US" sz="1500" b="1"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500" b="1" dirty="0"/>
                        <a:t>0</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-4</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881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500" b="1" kern="1200" dirty="0">
                          <a:solidFill>
                            <a:schemeClr val="tx1"/>
                          </a:solidFill>
                          <a:latin typeface="+mn-lt"/>
                          <a:ea typeface="+mn-ea"/>
                          <a:cs typeface="+mn-cs"/>
                        </a:rPr>
                        <a:t>町</a:t>
                      </a:r>
                      <a:r>
                        <a:rPr lang="en-US" altLang="zh-CN" sz="1500" b="1" dirty="0">
                          <a:solidFill>
                            <a:schemeClr val="tx1"/>
                          </a:solidFill>
                        </a:rPr>
                        <a:t>5</a:t>
                      </a: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500" b="1" dirty="0"/>
                        <a:t>0</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6" name="组合 5">
            <a:extLst>
              <a:ext uri="{FF2B5EF4-FFF2-40B4-BE49-F238E27FC236}">
                <a16:creationId xmlns:a16="http://schemas.microsoft.com/office/drawing/2014/main" id="{007F3B7C-2C7F-716C-08AA-9BDDF8147485}"/>
              </a:ext>
            </a:extLst>
          </p:cNvPr>
          <p:cNvGrpSpPr/>
          <p:nvPr/>
        </p:nvGrpSpPr>
        <p:grpSpPr>
          <a:xfrm>
            <a:off x="347782" y="4979596"/>
            <a:ext cx="1488199" cy="1221609"/>
            <a:chOff x="886691" y="3441643"/>
            <a:chExt cx="1907308" cy="1565640"/>
          </a:xfrm>
        </p:grpSpPr>
        <p:sp>
          <p:nvSpPr>
            <p:cNvPr id="7" name="椭圆 6">
              <a:extLst>
                <a:ext uri="{FF2B5EF4-FFF2-40B4-BE49-F238E27FC236}">
                  <a16:creationId xmlns:a16="http://schemas.microsoft.com/office/drawing/2014/main" id="{DA85AE73-C845-8873-74D9-64D36FF262AF}"/>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8" name="椭圆 7">
              <a:extLst>
                <a:ext uri="{FF2B5EF4-FFF2-40B4-BE49-F238E27FC236}">
                  <a16:creationId xmlns:a16="http://schemas.microsoft.com/office/drawing/2014/main" id="{EC97401F-32D0-934E-339F-DCCF81E24FDB}"/>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9" name="椭圆 8">
              <a:extLst>
                <a:ext uri="{FF2B5EF4-FFF2-40B4-BE49-F238E27FC236}">
                  <a16:creationId xmlns:a16="http://schemas.microsoft.com/office/drawing/2014/main" id="{CFCA9FED-1A75-F6F1-8D07-DCD44A1AD637}"/>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1" name="椭圆 10">
              <a:extLst>
                <a:ext uri="{FF2B5EF4-FFF2-40B4-BE49-F238E27FC236}">
                  <a16:creationId xmlns:a16="http://schemas.microsoft.com/office/drawing/2014/main" id="{2842183F-DC20-E56C-6FAC-7AD9FD0E0478}"/>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2" name="椭圆 11">
              <a:extLst>
                <a:ext uri="{FF2B5EF4-FFF2-40B4-BE49-F238E27FC236}">
                  <a16:creationId xmlns:a16="http://schemas.microsoft.com/office/drawing/2014/main" id="{DA83E163-B008-F31F-CC2C-DFCD78A4EF91}"/>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4" name="直接连接符 13">
              <a:extLst>
                <a:ext uri="{FF2B5EF4-FFF2-40B4-BE49-F238E27FC236}">
                  <a16:creationId xmlns:a16="http://schemas.microsoft.com/office/drawing/2014/main" id="{9C8E8BB5-10D7-1995-7B5A-49F9FBDCFA6C}"/>
                </a:ext>
              </a:extLst>
            </p:cNvPr>
            <p:cNvCxnSpPr>
              <a:cxnSpLocks/>
              <a:stCxn id="7" idx="5"/>
              <a:endCxn id="9"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5A59F22C-AEEB-EF11-CC01-FE68FA66E57B}"/>
                </a:ext>
              </a:extLst>
            </p:cNvPr>
            <p:cNvCxnSpPr>
              <a:stCxn id="7" idx="5"/>
              <a:endCxn id="11"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72C42933-EF6D-A0D8-E702-8EC513831768}"/>
                </a:ext>
              </a:extLst>
            </p:cNvPr>
            <p:cNvCxnSpPr>
              <a:stCxn id="7" idx="5"/>
              <a:endCxn id="8"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99C4CE9A-3A9E-95B1-FD58-5648BFEE8FCB}"/>
                </a:ext>
              </a:extLst>
            </p:cNvPr>
            <p:cNvCxnSpPr>
              <a:stCxn id="7" idx="5"/>
              <a:endCxn id="12"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7EDD452D-2A08-C659-CCD7-7418FE6F037B}"/>
                </a:ext>
              </a:extLst>
            </p:cNvPr>
            <p:cNvCxnSpPr>
              <a:stCxn id="9" idx="3"/>
              <a:endCxn id="11"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817726C8-E47A-985D-95E0-18D25CB66F9A}"/>
                </a:ext>
              </a:extLst>
            </p:cNvPr>
            <p:cNvCxnSpPr>
              <a:stCxn id="9" idx="3"/>
              <a:endCxn id="8"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1D0ED187-F04C-AE78-FFEB-84DD5BCCD201}"/>
                </a:ext>
              </a:extLst>
            </p:cNvPr>
            <p:cNvCxnSpPr>
              <a:stCxn id="9" idx="3"/>
              <a:endCxn id="12" idx="7"/>
            </p:cNvCxnSpPr>
            <p:nvPr/>
          </p:nvCxnSpPr>
          <p:spPr>
            <a:xfrm flipH="1">
              <a:off x="1154737" y="3820717"/>
              <a:ext cx="1103170" cy="361953"/>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DB723AA4-27BE-5C1E-E004-41BCD2443D11}"/>
                </a:ext>
              </a:extLst>
            </p:cNvPr>
            <p:cNvCxnSpPr>
              <a:stCxn id="11" idx="1"/>
              <a:endCxn id="8"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9273D350-E2F3-4B62-AD39-80828F108EA2}"/>
                </a:ext>
              </a:extLst>
            </p:cNvPr>
            <p:cNvCxnSpPr>
              <a:stCxn id="11" idx="1"/>
              <a:endCxn id="12" idx="7"/>
            </p:cNvCxnSpPr>
            <p:nvPr/>
          </p:nvCxnSpPr>
          <p:spPr>
            <a:xfrm flipH="1" flipV="1">
              <a:off x="1154737" y="4182670"/>
              <a:ext cx="1371216" cy="445539"/>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5AA2C566-20A6-CB72-DA42-EB56742AD93C}"/>
                </a:ext>
              </a:extLst>
            </p:cNvPr>
            <p:cNvCxnSpPr>
              <a:stCxn id="8" idx="0"/>
              <a:endCxn id="12"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20949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236510" cy="584775"/>
          </a:xfrm>
          <a:prstGeom prst="rect">
            <a:avLst/>
          </a:prstGeom>
          <a:noFill/>
        </p:spPr>
        <p:txBody>
          <a:bodyPr wrap="none" rtlCol="0">
            <a:spAutoFit/>
          </a:bodyPr>
          <a:lstStyle/>
          <a:p>
            <a:r>
              <a:rPr lang="ja-JP" altLang="en-US" sz="3200" b="1" dirty="0"/>
              <a:t>研究の概要</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AEF4724-7459-EE85-2948-BB2D9D7A54DB}"/>
              </a:ext>
            </a:extLst>
          </p:cNvPr>
          <p:cNvSpPr txBox="1"/>
          <p:nvPr/>
        </p:nvSpPr>
        <p:spPr>
          <a:xfrm>
            <a:off x="337127" y="1118537"/>
            <a:ext cx="8664551" cy="3139321"/>
          </a:xfrm>
          <a:prstGeom prst="rect">
            <a:avLst/>
          </a:prstGeom>
          <a:noFill/>
        </p:spPr>
        <p:txBody>
          <a:bodyPr wrap="none" rtlCol="0">
            <a:spAutoFit/>
          </a:bodyPr>
          <a:lstStyle/>
          <a:p>
            <a:r>
              <a:rPr lang="ja-JP" altLang="en-US" dirty="0"/>
              <a:t>現在様々な問題が</a:t>
            </a:r>
            <a:r>
              <a:rPr lang="en-US" altLang="ja-JP" dirty="0"/>
              <a:t>QUBO</a:t>
            </a:r>
            <a:r>
              <a:rPr lang="ja-JP" altLang="en-US" dirty="0"/>
              <a:t>モデルに変換できて専用ソルバーで解決することができる</a:t>
            </a:r>
            <a:endParaRPr lang="en-US" altLang="ja-JP" dirty="0"/>
          </a:p>
          <a:p>
            <a:endParaRPr lang="en-US" altLang="zh-CN" dirty="0"/>
          </a:p>
          <a:p>
            <a:r>
              <a:rPr lang="en-US" altLang="zh-CN" dirty="0"/>
              <a:t>TSP</a:t>
            </a:r>
            <a:r>
              <a:rPr lang="ja-JP" altLang="en-US" dirty="0"/>
              <a:t>問題は組み合わせ最適化問題としてよく知られているが</a:t>
            </a:r>
            <a:endParaRPr lang="en-US" altLang="ja-JP" dirty="0"/>
          </a:p>
          <a:p>
            <a:r>
              <a:rPr lang="ja-JP" altLang="en-US" dirty="0"/>
              <a:t>対応する</a:t>
            </a:r>
            <a:r>
              <a:rPr lang="en-US" altLang="ja-JP" dirty="0"/>
              <a:t>QUBO</a:t>
            </a:r>
            <a:r>
              <a:rPr lang="ja-JP" altLang="en-US" dirty="0"/>
              <a:t>モデルの</a:t>
            </a:r>
            <a:r>
              <a:rPr lang="ja-JP" altLang="en-US" b="1" dirty="0"/>
              <a:t>二次項の数</a:t>
            </a:r>
            <a:r>
              <a:rPr lang="ja-JP" altLang="en-US" dirty="0"/>
              <a:t>が</a:t>
            </a:r>
            <a:r>
              <a:rPr lang="ja-JP" altLang="en-US" b="1" dirty="0"/>
              <a:t>多く過ぎる</a:t>
            </a:r>
            <a:endParaRPr lang="en-US" altLang="zh-CN" b="1" dirty="0"/>
          </a:p>
          <a:p>
            <a:endParaRPr lang="en-US" altLang="zh-CN" dirty="0"/>
          </a:p>
          <a:p>
            <a:endParaRPr lang="en-US" altLang="zh-CN" dirty="0"/>
          </a:p>
          <a:p>
            <a:r>
              <a:rPr lang="ja-JP" altLang="en-US" b="1" dirty="0"/>
              <a:t>本研究</a:t>
            </a:r>
            <a:r>
              <a:rPr lang="ja-JP" altLang="en-US" dirty="0"/>
              <a:t>では</a:t>
            </a:r>
            <a:endParaRPr lang="en-US" altLang="ja-JP" dirty="0"/>
          </a:p>
          <a:p>
            <a:r>
              <a:rPr lang="en-US" altLang="ja-JP" dirty="0"/>
              <a:t>TSP</a:t>
            </a:r>
            <a:r>
              <a:rPr lang="ja-JP" altLang="en-US" dirty="0"/>
              <a:t>（巡回セールスマン）問題の</a:t>
            </a:r>
            <a:r>
              <a:rPr lang="en-US" altLang="ja-JP" dirty="0"/>
              <a:t>QUBO</a:t>
            </a:r>
            <a:r>
              <a:rPr lang="ja-JP" altLang="en-US" dirty="0"/>
              <a:t>モデルに特定して</a:t>
            </a:r>
            <a:endParaRPr lang="en-US" altLang="ja-JP" dirty="0"/>
          </a:p>
          <a:p>
            <a:r>
              <a:rPr lang="ja-JP" altLang="en-US" dirty="0"/>
              <a:t>ボロノイ図とドロネー三角形分割を利用して</a:t>
            </a:r>
            <a:endParaRPr lang="en-US" altLang="ja-JP" dirty="0"/>
          </a:p>
          <a:p>
            <a:r>
              <a:rPr lang="en-US" altLang="zh-CN" dirty="0"/>
              <a:t>TSP</a:t>
            </a:r>
            <a:r>
              <a:rPr lang="ja-JP" altLang="en-US" dirty="0"/>
              <a:t>問題の完全グラフから</a:t>
            </a:r>
            <a:r>
              <a:rPr lang="ja-JP" altLang="en-US" b="1" dirty="0"/>
              <a:t>辺を削除する</a:t>
            </a:r>
            <a:r>
              <a:rPr lang="ja-JP" altLang="en-US" dirty="0"/>
              <a:t>ことで</a:t>
            </a:r>
            <a:endParaRPr lang="en-US" altLang="ja-JP" dirty="0"/>
          </a:p>
          <a:p>
            <a:r>
              <a:rPr lang="ja-JP" altLang="en-US" dirty="0"/>
              <a:t>目的関数の</a:t>
            </a:r>
            <a:r>
              <a:rPr lang="ja-JP" altLang="en-US" b="1" dirty="0"/>
              <a:t>二次項の数を減らす</a:t>
            </a:r>
            <a:r>
              <a:rPr lang="ja-JP" altLang="en-US" dirty="0"/>
              <a:t>手法を提案した</a:t>
            </a:r>
            <a:endParaRPr lang="en-US" altLang="zh-CN" dirty="0"/>
          </a:p>
        </p:txBody>
      </p:sp>
      <p:grpSp>
        <p:nvGrpSpPr>
          <p:cNvPr id="43" name="组合 42">
            <a:extLst>
              <a:ext uri="{FF2B5EF4-FFF2-40B4-BE49-F238E27FC236}">
                <a16:creationId xmlns:a16="http://schemas.microsoft.com/office/drawing/2014/main" id="{C65B3C77-88AE-D75F-9C1D-7567DB7A8DAE}"/>
              </a:ext>
            </a:extLst>
          </p:cNvPr>
          <p:cNvGrpSpPr/>
          <p:nvPr/>
        </p:nvGrpSpPr>
        <p:grpSpPr>
          <a:xfrm>
            <a:off x="2966135" y="4339630"/>
            <a:ext cx="6259729" cy="2351825"/>
            <a:chOff x="879656" y="4369488"/>
            <a:chExt cx="4973945" cy="1868747"/>
          </a:xfrm>
        </p:grpSpPr>
        <p:grpSp>
          <p:nvGrpSpPr>
            <p:cNvPr id="4" name="组合 3">
              <a:extLst>
                <a:ext uri="{FF2B5EF4-FFF2-40B4-BE49-F238E27FC236}">
                  <a16:creationId xmlns:a16="http://schemas.microsoft.com/office/drawing/2014/main" id="{1A6DD5B4-7F70-D1EC-DB27-36499EBBA523}"/>
                </a:ext>
              </a:extLst>
            </p:cNvPr>
            <p:cNvGrpSpPr/>
            <p:nvPr/>
          </p:nvGrpSpPr>
          <p:grpSpPr>
            <a:xfrm>
              <a:off x="879656" y="4412804"/>
              <a:ext cx="1488199" cy="1221609"/>
              <a:chOff x="886691" y="3441643"/>
              <a:chExt cx="1907308" cy="1565640"/>
            </a:xfrm>
          </p:grpSpPr>
          <p:sp>
            <p:nvSpPr>
              <p:cNvPr id="5" name="椭圆 4">
                <a:extLst>
                  <a:ext uri="{FF2B5EF4-FFF2-40B4-BE49-F238E27FC236}">
                    <a16:creationId xmlns:a16="http://schemas.microsoft.com/office/drawing/2014/main" id="{A27C0A00-2334-6184-107E-238CA40AB6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1</a:t>
                </a:r>
                <a:endParaRPr lang="zh-CN" altLang="en-US" sz="2000" b="1" dirty="0"/>
              </a:p>
            </p:txBody>
          </p:sp>
          <p:sp>
            <p:nvSpPr>
              <p:cNvPr id="6" name="椭圆 5">
                <a:extLst>
                  <a:ext uri="{FF2B5EF4-FFF2-40B4-BE49-F238E27FC236}">
                    <a16:creationId xmlns:a16="http://schemas.microsoft.com/office/drawing/2014/main" id="{51C6B476-ED79-2A7E-10BB-AF1E02F45EB0}"/>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4</a:t>
                </a:r>
                <a:endParaRPr lang="zh-CN" altLang="en-US" sz="2000" b="1" dirty="0"/>
              </a:p>
            </p:txBody>
          </p:sp>
          <p:sp>
            <p:nvSpPr>
              <p:cNvPr id="7" name="椭圆 6">
                <a:extLst>
                  <a:ext uri="{FF2B5EF4-FFF2-40B4-BE49-F238E27FC236}">
                    <a16:creationId xmlns:a16="http://schemas.microsoft.com/office/drawing/2014/main" id="{92885926-AA54-3EBA-D289-38DF9279956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2</a:t>
                </a:r>
                <a:endParaRPr lang="zh-CN" altLang="en-US" sz="2000" b="1" dirty="0"/>
              </a:p>
            </p:txBody>
          </p:sp>
          <p:sp>
            <p:nvSpPr>
              <p:cNvPr id="8" name="椭圆 7">
                <a:extLst>
                  <a:ext uri="{FF2B5EF4-FFF2-40B4-BE49-F238E27FC236}">
                    <a16:creationId xmlns:a16="http://schemas.microsoft.com/office/drawing/2014/main" id="{CBE46CBB-D6E9-DCE2-689A-F5DA13AE48B9}"/>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3</a:t>
                </a:r>
                <a:endParaRPr lang="zh-CN" altLang="en-US" sz="2000" b="1" dirty="0"/>
              </a:p>
            </p:txBody>
          </p:sp>
          <p:sp>
            <p:nvSpPr>
              <p:cNvPr id="9" name="椭圆 8">
                <a:extLst>
                  <a:ext uri="{FF2B5EF4-FFF2-40B4-BE49-F238E27FC236}">
                    <a16:creationId xmlns:a16="http://schemas.microsoft.com/office/drawing/2014/main" id="{07566172-CE4F-3AC7-00CF-47281E7E66F0}"/>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5</a:t>
                </a:r>
                <a:endParaRPr lang="zh-CN" altLang="en-US" sz="2000" b="1" dirty="0"/>
              </a:p>
            </p:txBody>
          </p:sp>
          <p:cxnSp>
            <p:nvCxnSpPr>
              <p:cNvPr id="10" name="直接连接符 9">
                <a:extLst>
                  <a:ext uri="{FF2B5EF4-FFF2-40B4-BE49-F238E27FC236}">
                    <a16:creationId xmlns:a16="http://schemas.microsoft.com/office/drawing/2014/main" id="{14030002-C787-F831-904C-CCA26271958B}"/>
                  </a:ext>
                </a:extLst>
              </p:cNvPr>
              <p:cNvCxnSpPr>
                <a:cxnSpLocks/>
                <a:stCxn id="5" idx="5"/>
                <a:endCxn id="7"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8D11B8EC-865F-366A-37FA-90858E23E70B}"/>
                  </a:ext>
                </a:extLst>
              </p:cNvPr>
              <p:cNvCxnSpPr>
                <a:stCxn id="5" idx="5"/>
                <a:endCxn id="8"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D62AFA7F-7956-5819-70B1-1497254BFAA0}"/>
                  </a:ext>
                </a:extLst>
              </p:cNvPr>
              <p:cNvCxnSpPr>
                <a:stCxn id="5" idx="5"/>
                <a:endCxn id="6"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B4D201F1-29C5-7F33-5942-EEFC10B33724}"/>
                  </a:ext>
                </a:extLst>
              </p:cNvPr>
              <p:cNvCxnSpPr>
                <a:stCxn id="5" idx="5"/>
                <a:endCxn id="9"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597ABE26-49B6-40F3-3CCD-FD5E29894177}"/>
                  </a:ext>
                </a:extLst>
              </p:cNvPr>
              <p:cNvCxnSpPr>
                <a:stCxn id="7" idx="3"/>
                <a:endCxn id="8"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E945C3C8-196E-6136-091B-F606ED0A7F92}"/>
                  </a:ext>
                </a:extLst>
              </p:cNvPr>
              <p:cNvCxnSpPr>
                <a:stCxn id="7" idx="3"/>
                <a:endCxn id="6"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D95920A2-9042-10E3-BF0B-56FC9B2F980D}"/>
                  </a:ext>
                </a:extLst>
              </p:cNvPr>
              <p:cNvCxnSpPr>
                <a:stCxn id="7" idx="3"/>
                <a:endCxn id="9"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CE3BDF39-50B2-65A1-4722-7A7CBA443BE9}"/>
                  </a:ext>
                </a:extLst>
              </p:cNvPr>
              <p:cNvCxnSpPr>
                <a:stCxn id="8" idx="1"/>
                <a:endCxn id="6"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590B46C8-CD57-2092-4E2F-51D3CC394E8B}"/>
                  </a:ext>
                </a:extLst>
              </p:cNvPr>
              <p:cNvCxnSpPr>
                <a:stCxn id="8" idx="1"/>
                <a:endCxn id="9"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1BE9A13-D116-CA78-4A9E-8BB15A657C9B}"/>
                  </a:ext>
                </a:extLst>
              </p:cNvPr>
              <p:cNvCxnSpPr>
                <a:stCxn id="6" idx="0"/>
                <a:endCxn id="9"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1" name="组合 20">
              <a:extLst>
                <a:ext uri="{FF2B5EF4-FFF2-40B4-BE49-F238E27FC236}">
                  <a16:creationId xmlns:a16="http://schemas.microsoft.com/office/drawing/2014/main" id="{ACBE7E80-E211-BF6D-3F8D-8A30E1156BA4}"/>
                </a:ext>
              </a:extLst>
            </p:cNvPr>
            <p:cNvGrpSpPr/>
            <p:nvPr/>
          </p:nvGrpSpPr>
          <p:grpSpPr>
            <a:xfrm>
              <a:off x="3950747" y="4369488"/>
              <a:ext cx="1488199" cy="1221609"/>
              <a:chOff x="886691" y="3441643"/>
              <a:chExt cx="1907308" cy="1565640"/>
            </a:xfrm>
          </p:grpSpPr>
          <p:sp>
            <p:nvSpPr>
              <p:cNvPr id="22" name="椭圆 21">
                <a:extLst>
                  <a:ext uri="{FF2B5EF4-FFF2-40B4-BE49-F238E27FC236}">
                    <a16:creationId xmlns:a16="http://schemas.microsoft.com/office/drawing/2014/main" id="{F7C49E8F-F9D3-BD60-C436-C1A875C177D1}"/>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1</a:t>
                </a:r>
                <a:endParaRPr lang="zh-CN" altLang="en-US" sz="2000" b="1" dirty="0"/>
              </a:p>
            </p:txBody>
          </p:sp>
          <p:sp>
            <p:nvSpPr>
              <p:cNvPr id="23" name="椭圆 22">
                <a:extLst>
                  <a:ext uri="{FF2B5EF4-FFF2-40B4-BE49-F238E27FC236}">
                    <a16:creationId xmlns:a16="http://schemas.microsoft.com/office/drawing/2014/main" id="{9F7B425B-0612-5701-7F82-5ED633F98D61}"/>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4</a:t>
                </a:r>
                <a:endParaRPr lang="zh-CN" altLang="en-US" sz="2000" b="1" dirty="0"/>
              </a:p>
            </p:txBody>
          </p:sp>
          <p:sp>
            <p:nvSpPr>
              <p:cNvPr id="24" name="椭圆 23">
                <a:extLst>
                  <a:ext uri="{FF2B5EF4-FFF2-40B4-BE49-F238E27FC236}">
                    <a16:creationId xmlns:a16="http://schemas.microsoft.com/office/drawing/2014/main" id="{3A6922C9-CDEB-E039-BD26-B1F9B2D9D29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2</a:t>
                </a:r>
                <a:endParaRPr lang="zh-CN" altLang="en-US" sz="2000" b="1" dirty="0"/>
              </a:p>
            </p:txBody>
          </p:sp>
          <p:sp>
            <p:nvSpPr>
              <p:cNvPr id="25" name="椭圆 24">
                <a:extLst>
                  <a:ext uri="{FF2B5EF4-FFF2-40B4-BE49-F238E27FC236}">
                    <a16:creationId xmlns:a16="http://schemas.microsoft.com/office/drawing/2014/main" id="{81202010-73FB-FA84-0F74-401725C0F7C3}"/>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3</a:t>
                </a:r>
                <a:endParaRPr lang="zh-CN" altLang="en-US" sz="2000" b="1" dirty="0"/>
              </a:p>
            </p:txBody>
          </p:sp>
          <p:sp>
            <p:nvSpPr>
              <p:cNvPr id="26" name="椭圆 25">
                <a:extLst>
                  <a:ext uri="{FF2B5EF4-FFF2-40B4-BE49-F238E27FC236}">
                    <a16:creationId xmlns:a16="http://schemas.microsoft.com/office/drawing/2014/main" id="{484C29C5-31FF-EE4B-7859-B7B897718825}"/>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5</a:t>
                </a:r>
                <a:endParaRPr lang="zh-CN" altLang="en-US" sz="2000" b="1" dirty="0"/>
              </a:p>
            </p:txBody>
          </p:sp>
          <p:cxnSp>
            <p:nvCxnSpPr>
              <p:cNvPr id="27" name="直接连接符 26">
                <a:extLst>
                  <a:ext uri="{FF2B5EF4-FFF2-40B4-BE49-F238E27FC236}">
                    <a16:creationId xmlns:a16="http://schemas.microsoft.com/office/drawing/2014/main" id="{1064D858-24D4-9AEB-40FB-9A4D04517ADC}"/>
                  </a:ext>
                </a:extLst>
              </p:cNvPr>
              <p:cNvCxnSpPr>
                <a:cxnSpLocks/>
                <a:stCxn id="22" idx="5"/>
                <a:endCxn id="24"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AD95A54-133C-F7CE-9DB8-40F126477BFE}"/>
                  </a:ext>
                </a:extLst>
              </p:cNvPr>
              <p:cNvCxnSpPr>
                <a:stCxn id="22" idx="5"/>
                <a:endCxn id="25"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F1F1605C-5A6A-A0B1-1E54-EE0987716C0C}"/>
                  </a:ext>
                </a:extLst>
              </p:cNvPr>
              <p:cNvCxnSpPr>
                <a:stCxn id="22" idx="5"/>
                <a:endCxn id="2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402F389C-721C-96D6-6601-5AAD3A151B4C}"/>
                  </a:ext>
                </a:extLst>
              </p:cNvPr>
              <p:cNvCxnSpPr>
                <a:stCxn id="22" idx="5"/>
                <a:endCxn id="26"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6A4EA3B-A979-3F11-182B-B41E5A6D4917}"/>
                  </a:ext>
                </a:extLst>
              </p:cNvPr>
              <p:cNvCxnSpPr>
                <a:stCxn id="24" idx="3"/>
                <a:endCxn id="25"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3CB8B555-2DA8-5EBF-1B77-DBA6386835C1}"/>
                  </a:ext>
                </a:extLst>
              </p:cNvPr>
              <p:cNvCxnSpPr>
                <a:stCxn id="24" idx="3"/>
                <a:endCxn id="2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2E342B86-4A15-B15F-F264-C331024ED6C3}"/>
                  </a:ext>
                </a:extLst>
              </p:cNvPr>
              <p:cNvCxnSpPr>
                <a:stCxn id="24" idx="3"/>
                <a:endCxn id="26" idx="7"/>
              </p:cNvCxnSpPr>
              <p:nvPr/>
            </p:nvCxnSpPr>
            <p:spPr>
              <a:xfrm flipH="1">
                <a:off x="1154737" y="3820717"/>
                <a:ext cx="1103170" cy="361953"/>
              </a:xfrm>
              <a:prstGeom prst="line">
                <a:avLst/>
              </a:prstGeom>
              <a:ln>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09D0EE6A-8470-70FC-06E7-66F3AFA84291}"/>
                  </a:ext>
                </a:extLst>
              </p:cNvPr>
              <p:cNvCxnSpPr>
                <a:stCxn id="25" idx="1"/>
                <a:endCxn id="2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E7B24880-8151-83BF-A568-40F5116EA843}"/>
                  </a:ext>
                </a:extLst>
              </p:cNvPr>
              <p:cNvCxnSpPr>
                <a:stCxn id="25" idx="1"/>
                <a:endCxn id="26" idx="7"/>
              </p:cNvCxnSpPr>
              <p:nvPr/>
            </p:nvCxnSpPr>
            <p:spPr>
              <a:xfrm flipH="1" flipV="1">
                <a:off x="1154737" y="4182670"/>
                <a:ext cx="1371216" cy="445539"/>
              </a:xfrm>
              <a:prstGeom prst="line">
                <a:avLst/>
              </a:prstGeom>
              <a:ln>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C50716D3-C5F9-72F9-4A0A-6ED65C34C191}"/>
                  </a:ext>
                </a:extLst>
              </p:cNvPr>
              <p:cNvCxnSpPr>
                <a:stCxn id="23" idx="0"/>
                <a:endCxn id="26"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7" name="组合 36">
              <a:extLst>
                <a:ext uri="{FF2B5EF4-FFF2-40B4-BE49-F238E27FC236}">
                  <a16:creationId xmlns:a16="http://schemas.microsoft.com/office/drawing/2014/main" id="{D1526144-41AE-17C0-5C45-CBD8927FDA2F}"/>
                </a:ext>
              </a:extLst>
            </p:cNvPr>
            <p:cNvGrpSpPr/>
            <p:nvPr/>
          </p:nvGrpSpPr>
          <p:grpSpPr>
            <a:xfrm>
              <a:off x="2365674" y="4602034"/>
              <a:ext cx="1826141" cy="760128"/>
              <a:chOff x="8969674" y="4777294"/>
              <a:chExt cx="1826141" cy="760128"/>
            </a:xfrm>
          </p:grpSpPr>
          <p:sp>
            <p:nvSpPr>
              <p:cNvPr id="38" name="箭头: 右 37">
                <a:extLst>
                  <a:ext uri="{FF2B5EF4-FFF2-40B4-BE49-F238E27FC236}">
                    <a16:creationId xmlns:a16="http://schemas.microsoft.com/office/drawing/2014/main" id="{9CC6F8F7-04C9-AF74-8F62-89D1D1227294}"/>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a:p>
            </p:txBody>
          </p:sp>
          <p:sp>
            <p:nvSpPr>
              <p:cNvPr id="39" name="文本框 38">
                <a:extLst>
                  <a:ext uri="{FF2B5EF4-FFF2-40B4-BE49-F238E27FC236}">
                    <a16:creationId xmlns:a16="http://schemas.microsoft.com/office/drawing/2014/main" id="{DD58705F-BB0E-438F-4471-91B0637713DE}"/>
                  </a:ext>
                </a:extLst>
              </p:cNvPr>
              <p:cNvSpPr txBox="1"/>
              <p:nvPr/>
            </p:nvSpPr>
            <p:spPr>
              <a:xfrm>
                <a:off x="8969674" y="4777294"/>
                <a:ext cx="1826141" cy="338554"/>
              </a:xfrm>
              <a:prstGeom prst="rect">
                <a:avLst/>
              </a:prstGeom>
              <a:noFill/>
            </p:spPr>
            <p:txBody>
              <a:bodyPr wrap="none" rtlCol="0">
                <a:spAutoFit/>
              </a:bodyPr>
              <a:lstStyle/>
              <a:p>
                <a:r>
                  <a:rPr lang="ja-JP" altLang="en-US" sz="1600" b="1" dirty="0"/>
                  <a:t>ドロネー三角分割</a:t>
                </a:r>
                <a:endParaRPr lang="zh-CN" altLang="en-US" sz="1600" b="1" dirty="0"/>
              </a:p>
            </p:txBody>
          </p:sp>
          <p:sp>
            <p:nvSpPr>
              <p:cNvPr id="40" name="文本框 39">
                <a:extLst>
                  <a:ext uri="{FF2B5EF4-FFF2-40B4-BE49-F238E27FC236}">
                    <a16:creationId xmlns:a16="http://schemas.microsoft.com/office/drawing/2014/main" id="{EC50621C-B9C7-CFA3-579D-248AA7E6AFFD}"/>
                  </a:ext>
                </a:extLst>
              </p:cNvPr>
              <p:cNvSpPr txBox="1"/>
              <p:nvPr/>
            </p:nvSpPr>
            <p:spPr>
              <a:xfrm>
                <a:off x="9219378" y="5198868"/>
                <a:ext cx="1210588" cy="338554"/>
              </a:xfrm>
              <a:prstGeom prst="rect">
                <a:avLst/>
              </a:prstGeom>
              <a:noFill/>
            </p:spPr>
            <p:txBody>
              <a:bodyPr wrap="none" rtlCol="0">
                <a:spAutoFit/>
              </a:bodyPr>
              <a:lstStyle/>
              <a:p>
                <a:r>
                  <a:rPr lang="ja-JP" altLang="en-US" sz="1600" b="1" dirty="0"/>
                  <a:t>ボロノイ図</a:t>
                </a:r>
                <a:endParaRPr lang="zh-CN" altLang="en-US" sz="1600" b="1" dirty="0"/>
              </a:p>
            </p:txBody>
          </p:sp>
        </p:grpSp>
        <p:sp>
          <p:nvSpPr>
            <p:cNvPr id="41" name="文本框 40">
              <a:extLst>
                <a:ext uri="{FF2B5EF4-FFF2-40B4-BE49-F238E27FC236}">
                  <a16:creationId xmlns:a16="http://schemas.microsoft.com/office/drawing/2014/main" id="{8205C6B1-2331-5622-BC3B-3333A090A40C}"/>
                </a:ext>
              </a:extLst>
            </p:cNvPr>
            <p:cNvSpPr txBox="1"/>
            <p:nvPr/>
          </p:nvSpPr>
          <p:spPr>
            <a:xfrm>
              <a:off x="1202771" y="5770312"/>
              <a:ext cx="1556836" cy="338554"/>
            </a:xfrm>
            <a:prstGeom prst="rect">
              <a:avLst/>
            </a:prstGeom>
            <a:noFill/>
          </p:spPr>
          <p:txBody>
            <a:bodyPr wrap="none" rtlCol="0">
              <a:spAutoFit/>
            </a:bodyPr>
            <a:lstStyle/>
            <a:p>
              <a:r>
                <a:rPr lang="en-US" altLang="zh-CN" sz="1600" b="1" dirty="0"/>
                <a:t>TSP</a:t>
              </a:r>
              <a:r>
                <a:rPr lang="ja-JP" altLang="en-US" sz="1600" b="1" dirty="0"/>
                <a:t>完全グラフ</a:t>
              </a:r>
              <a:endParaRPr lang="zh-CN" altLang="en-US" sz="1600" b="1" dirty="0"/>
            </a:p>
          </p:txBody>
        </p:sp>
        <p:sp>
          <p:nvSpPr>
            <p:cNvPr id="42" name="文本框 41">
              <a:extLst>
                <a:ext uri="{FF2B5EF4-FFF2-40B4-BE49-F238E27FC236}">
                  <a16:creationId xmlns:a16="http://schemas.microsoft.com/office/drawing/2014/main" id="{D65E3B51-2432-6805-0D72-1FBBDB8CA139}"/>
                </a:ext>
              </a:extLst>
            </p:cNvPr>
            <p:cNvSpPr txBox="1"/>
            <p:nvPr/>
          </p:nvSpPr>
          <p:spPr>
            <a:xfrm>
              <a:off x="4296765" y="5653460"/>
              <a:ext cx="1556836" cy="584775"/>
            </a:xfrm>
            <a:prstGeom prst="rect">
              <a:avLst/>
            </a:prstGeom>
            <a:noFill/>
          </p:spPr>
          <p:txBody>
            <a:bodyPr wrap="none" rtlCol="0">
              <a:spAutoFit/>
            </a:bodyPr>
            <a:lstStyle/>
            <a:p>
              <a:r>
                <a:rPr lang="en-US" altLang="zh-CN" sz="1600" b="1" dirty="0"/>
                <a:t>TSP</a:t>
              </a:r>
              <a:r>
                <a:rPr lang="ja-JP" altLang="en-US" sz="1600" b="1" dirty="0"/>
                <a:t>制限された</a:t>
              </a:r>
              <a:endParaRPr lang="en-US" altLang="ja-JP" sz="1600" b="1" dirty="0"/>
            </a:p>
            <a:p>
              <a:r>
                <a:rPr lang="ja-JP" altLang="en-US" sz="1600" b="1" dirty="0"/>
                <a:t>グラフ</a:t>
              </a:r>
              <a:endParaRPr lang="zh-CN" altLang="en-US" sz="1600" b="1" dirty="0"/>
            </a:p>
          </p:txBody>
        </p:sp>
      </p:grpSp>
    </p:spTree>
    <p:extLst>
      <p:ext uri="{BB962C8B-B14F-4D97-AF65-F5344CB8AC3E}">
        <p14:creationId xmlns:p14="http://schemas.microsoft.com/office/powerpoint/2010/main" val="852530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37127" y="102777"/>
            <a:ext cx="4880514" cy="584775"/>
          </a:xfrm>
          <a:prstGeom prst="rect">
            <a:avLst/>
          </a:prstGeom>
          <a:noFill/>
        </p:spPr>
        <p:txBody>
          <a:bodyPr wrap="squar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779884"/>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B47FB24-F3A2-94B3-CAC2-6E0F4AB32723}"/>
                  </a:ext>
                </a:extLst>
              </p:cNvPr>
              <p:cNvSpPr txBox="1"/>
              <p:nvPr/>
            </p:nvSpPr>
            <p:spPr>
              <a:xfrm>
                <a:off x="190249" y="1036140"/>
                <a:ext cx="8020878" cy="1354153"/>
              </a:xfrm>
              <a:prstGeom prst="rect">
                <a:avLst/>
              </a:prstGeom>
              <a:noFill/>
            </p:spPr>
            <p:txBody>
              <a:bodyPr wrap="square">
                <a:spAutoFit/>
              </a:bodyPr>
              <a:lstStyle/>
              <a:p>
                <a:pPr marL="285750" indent="-285750">
                  <a:buFont typeface="Wingdings" panose="05000000000000000000" pitchFamily="2" charset="2"/>
                  <a:buChar char="Ø"/>
                </a:pPr>
                <a:r>
                  <a:rPr lang="ja-JP" altLang="en-US" sz="2000" b="1" dirty="0"/>
                  <a:t>目的関数の二次項の削減率</a:t>
                </a:r>
                <a:endParaRPr lang="en-US" altLang="ja-JP" sz="2000" b="1" dirty="0"/>
              </a:p>
              <a:p>
                <a:endParaRPr lang="en-US" altLang="zh-CN" sz="1400" dirty="0"/>
              </a:p>
              <a:p>
                <a:r>
                  <a:rPr lang="ja-JP" altLang="en-US" dirty="0"/>
                  <a:t>削減率 </a:t>
                </a:r>
                <a:r>
                  <a:rPr lang="en-US" altLang="ja-JP" dirty="0"/>
                  <a:t>= </a:t>
                </a:r>
                <a14:m>
                  <m:oMath xmlns:m="http://schemas.openxmlformats.org/officeDocument/2006/math">
                    <m:f>
                      <m:fPr>
                        <m:ctrlPr>
                          <a:rPr lang="en-US" altLang="ja-JP" i="1" smtClean="0">
                            <a:latin typeface="Cambria Math" panose="02040503050406030204" pitchFamily="18" charset="0"/>
                          </a:rPr>
                        </m:ctrlPr>
                      </m:fPr>
                      <m:num>
                        <m:r>
                          <a:rPr lang="ja-JP" altLang="en-US" i="1">
                            <a:latin typeface="Cambria Math" panose="02040503050406030204" pitchFamily="18" charset="0"/>
                          </a:rPr>
                          <m:t>制限しない</m:t>
                        </m:r>
                        <m:r>
                          <m:rPr>
                            <m:sty m:val="p"/>
                          </m:rPr>
                          <a:rPr lang="en-US" altLang="ja-JP" i="1">
                            <a:latin typeface="Cambria Math" panose="02040503050406030204" pitchFamily="18" charset="0"/>
                          </a:rPr>
                          <m:t>TSP</m:t>
                        </m:r>
                        <m:r>
                          <a:rPr lang="ja-JP" altLang="en-US" i="1">
                            <a:latin typeface="Cambria Math" panose="02040503050406030204" pitchFamily="18" charset="0"/>
                          </a:rPr>
                          <m:t>の二次項数</m:t>
                        </m:r>
                        <m:r>
                          <a:rPr lang="en-US" altLang="ja-JP" b="0" i="1" smtClean="0">
                            <a:latin typeface="Cambria Math" panose="02040503050406030204" pitchFamily="18" charset="0"/>
                          </a:rPr>
                          <m:t>  </m:t>
                        </m:r>
                        <m:r>
                          <a:rPr lang="en-US" altLang="ja-JP"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  </m:t>
                        </m:r>
                        <m:r>
                          <a:rPr lang="ja-JP" altLang="en-US" i="1">
                            <a:latin typeface="Cambria Math" panose="02040503050406030204" pitchFamily="18" charset="0"/>
                          </a:rPr>
                          <m:t>制限された</m:t>
                        </m:r>
                        <m:r>
                          <m:rPr>
                            <m:sty m:val="p"/>
                          </m:rPr>
                          <a:rPr lang="en-US" altLang="ja-JP" i="1" smtClean="0">
                            <a:latin typeface="Cambria Math" panose="02040503050406030204" pitchFamily="18" charset="0"/>
                          </a:rPr>
                          <m:t>TSP</m:t>
                        </m:r>
                        <m:r>
                          <a:rPr lang="ja-JP" altLang="en-US" i="1" smtClean="0">
                            <a:latin typeface="Cambria Math" panose="02040503050406030204" pitchFamily="18" charset="0"/>
                          </a:rPr>
                          <m:t>の</m:t>
                        </m:r>
                        <m:r>
                          <a:rPr lang="ja-JP" altLang="en-US" i="1">
                            <a:latin typeface="Cambria Math" panose="02040503050406030204" pitchFamily="18" charset="0"/>
                          </a:rPr>
                          <m:t>二次項数</m:t>
                        </m:r>
                      </m:num>
                      <m:den>
                        <m:r>
                          <a:rPr lang="ja-JP" altLang="en-US" i="1">
                            <a:latin typeface="Cambria Math" panose="02040503050406030204" pitchFamily="18" charset="0"/>
                          </a:rPr>
                          <m:t>制限</m:t>
                        </m:r>
                        <m:r>
                          <a:rPr lang="ja-JP" altLang="en-US" i="1" smtClean="0">
                            <a:latin typeface="Cambria Math" panose="02040503050406030204" pitchFamily="18" charset="0"/>
                          </a:rPr>
                          <m:t>しない</m:t>
                        </m:r>
                        <m:r>
                          <m:rPr>
                            <m:sty m:val="p"/>
                          </m:rPr>
                          <a:rPr lang="en-US" altLang="ja-JP" i="1">
                            <a:latin typeface="Cambria Math" panose="02040503050406030204" pitchFamily="18" charset="0"/>
                          </a:rPr>
                          <m:t>TSP</m:t>
                        </m:r>
                        <m:r>
                          <a:rPr lang="ja-JP" altLang="en-US" i="1">
                            <a:latin typeface="Cambria Math" panose="02040503050406030204" pitchFamily="18" charset="0"/>
                          </a:rPr>
                          <m:t>の二次項</m:t>
                        </m:r>
                        <m:r>
                          <a:rPr lang="ja-JP" altLang="en-US" i="1" smtClean="0">
                            <a:latin typeface="Cambria Math" panose="02040503050406030204" pitchFamily="18" charset="0"/>
                          </a:rPr>
                          <m:t>数</m:t>
                        </m:r>
                      </m:den>
                    </m:f>
                    <m:r>
                      <a:rPr lang="en-US" altLang="ja-JP"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100%</m:t>
                    </m:r>
                  </m:oMath>
                </a14:m>
                <a:endParaRPr lang="en-US" altLang="zh-CN" sz="1400" dirty="0"/>
              </a:p>
              <a:p>
                <a:endParaRPr lang="en-US" altLang="zh-CN" sz="1400" dirty="0"/>
              </a:p>
            </p:txBody>
          </p:sp>
        </mc:Choice>
        <mc:Fallback xmlns="">
          <p:sp>
            <p:nvSpPr>
              <p:cNvPr id="5" name="文本框 4">
                <a:extLst>
                  <a:ext uri="{FF2B5EF4-FFF2-40B4-BE49-F238E27FC236}">
                    <a16:creationId xmlns:a16="http://schemas.microsoft.com/office/drawing/2014/main" id="{CB47FB24-F3A2-94B3-CAC2-6E0F4AB32723}"/>
                  </a:ext>
                </a:extLst>
              </p:cNvPr>
              <p:cNvSpPr txBox="1">
                <a:spLocks noRot="1" noChangeAspect="1" noMove="1" noResize="1" noEditPoints="1" noAdjustHandles="1" noChangeArrowheads="1" noChangeShapeType="1" noTextEdit="1"/>
              </p:cNvSpPr>
              <p:nvPr/>
            </p:nvSpPr>
            <p:spPr>
              <a:xfrm>
                <a:off x="190249" y="1036140"/>
                <a:ext cx="8020878" cy="1354153"/>
              </a:xfrm>
              <a:prstGeom prst="rect">
                <a:avLst/>
              </a:prstGeom>
              <a:blipFill>
                <a:blip r:embed="rId3"/>
                <a:stretch>
                  <a:fillRect l="-684" t="-22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DFD489FE-4A36-A270-C815-2E996D11FC7A}"/>
                  </a:ext>
                </a:extLst>
              </p:cNvPr>
              <p:cNvSpPr txBox="1"/>
              <p:nvPr/>
            </p:nvSpPr>
            <p:spPr>
              <a:xfrm>
                <a:off x="6400799" y="3153684"/>
                <a:ext cx="5532583" cy="2585323"/>
              </a:xfrm>
              <a:prstGeom prst="rect">
                <a:avLst/>
              </a:prstGeom>
              <a:noFill/>
            </p:spPr>
            <p:txBody>
              <a:bodyPr wrap="square" rtlCol="0">
                <a:spAutoFit/>
              </a:bodyPr>
              <a:lstStyle/>
              <a:p>
                <a:r>
                  <a:rPr lang="ja-JP" altLang="en-US" dirty="0"/>
                  <a:t>全</a:t>
                </a:r>
                <a:r>
                  <a:rPr lang="en-US" altLang="ja-JP" dirty="0"/>
                  <a:t>196</a:t>
                </a:r>
                <a:r>
                  <a:rPr lang="ja-JP" altLang="en-US" dirty="0"/>
                  <a:t>個のインスタンスでの</a:t>
                </a:r>
                <a:r>
                  <a:rPr lang="ja-JP" altLang="en-US" b="1" dirty="0"/>
                  <a:t>平均削減率</a:t>
                </a:r>
                <a:endParaRPr lang="en-US" altLang="ja-JP" b="1" dirty="0"/>
              </a:p>
              <a:p>
                <a:r>
                  <a:rPr lang="ja-JP" altLang="en-US" dirty="0"/>
                  <a:t>ドロネー三角形分割：</a:t>
                </a:r>
                <a:r>
                  <a:rPr lang="en-US" altLang="ja-JP" dirty="0"/>
                  <a:t> </a:t>
                </a:r>
                <a14:m>
                  <m:oMath xmlns:m="http://schemas.openxmlformats.org/officeDocument/2006/math">
                    <m:r>
                      <a:rPr lang="en-US" altLang="ja-JP" b="1" i="1" dirty="0">
                        <a:latin typeface="Cambria Math" panose="02040503050406030204" pitchFamily="18" charset="0"/>
                      </a:rPr>
                      <m:t>𝟒</m:t>
                    </m:r>
                    <m:r>
                      <a:rPr lang="en-US" altLang="ja-JP" b="1" i="1" dirty="0" smtClean="0">
                        <a:latin typeface="Cambria Math" panose="02040503050406030204" pitchFamily="18" charset="0"/>
                      </a:rPr>
                      <m:t>𝟒</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𝟔</m:t>
                    </m:r>
                    <m:r>
                      <a:rPr lang="ja-JP" altLang="en-US" b="1" i="1" dirty="0">
                        <a:latin typeface="Cambria Math" panose="02040503050406030204" pitchFamily="18" charset="0"/>
                      </a:rPr>
                      <m:t>％</m:t>
                    </m:r>
                  </m:oMath>
                </a14:m>
                <a:endParaRPr lang="en-US" altLang="ja-JP" b="1" dirty="0"/>
              </a:p>
              <a:p>
                <a:r>
                  <a:rPr lang="en-US" altLang="ja-JP" dirty="0"/>
                  <a:t>Seg</a:t>
                </a:r>
                <a:r>
                  <a:rPr lang="ja-JP" altLang="en-US" dirty="0"/>
                  <a:t>グラフ：</a:t>
                </a:r>
                <a14:m>
                  <m:oMath xmlns:m="http://schemas.openxmlformats.org/officeDocument/2006/math">
                    <m:r>
                      <a:rPr lang="en-US" altLang="ja-JP" b="1" i="1" dirty="0">
                        <a:latin typeface="Cambria Math" panose="02040503050406030204" pitchFamily="18" charset="0"/>
                      </a:rPr>
                      <m:t>𝟑</m:t>
                    </m:r>
                    <m:r>
                      <a:rPr lang="en-US" altLang="ja-JP" b="1" i="1" dirty="0" smtClean="0">
                        <a:latin typeface="Cambria Math" panose="02040503050406030204" pitchFamily="18" charset="0"/>
                      </a:rPr>
                      <m:t>𝟒</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𝟑</m:t>
                    </m:r>
                    <m:r>
                      <a:rPr lang="ja-JP" altLang="en-US" b="1" i="1" dirty="0">
                        <a:latin typeface="Cambria Math" panose="02040503050406030204" pitchFamily="18" charset="0"/>
                      </a:rPr>
                      <m:t>％</m:t>
                    </m:r>
                  </m:oMath>
                </a14:m>
                <a:endParaRPr lang="en-US" altLang="ja-JP" b="1" dirty="0"/>
              </a:p>
              <a:p>
                <a:r>
                  <a:rPr lang="en-US" altLang="ja-JP" dirty="0"/>
                  <a:t>Nei</a:t>
                </a:r>
                <a:r>
                  <a:rPr lang="ja-JP" altLang="en-US" dirty="0"/>
                  <a:t>グラフ：</a:t>
                </a:r>
                <a14:m>
                  <m:oMath xmlns:m="http://schemas.openxmlformats.org/officeDocument/2006/math">
                    <m:r>
                      <a:rPr lang="en-US" altLang="ja-JP" b="1" i="1" dirty="0">
                        <a:latin typeface="Cambria Math" panose="02040503050406030204" pitchFamily="18" charset="0"/>
                      </a:rPr>
                      <m:t>𝟐</m:t>
                    </m:r>
                    <m:r>
                      <a:rPr lang="en-US" altLang="ja-JP" b="1" i="1" dirty="0" smtClean="0">
                        <a:latin typeface="Cambria Math" panose="02040503050406030204" pitchFamily="18" charset="0"/>
                      </a:rPr>
                      <m:t>𝟖</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𝟑</m:t>
                    </m:r>
                    <m:r>
                      <a:rPr lang="ja-JP" altLang="en-US" b="1" i="1" dirty="0">
                        <a:latin typeface="Cambria Math" panose="02040503050406030204" pitchFamily="18" charset="0"/>
                      </a:rPr>
                      <m:t>％</m:t>
                    </m:r>
                  </m:oMath>
                </a14:m>
                <a:endParaRPr lang="en-US" altLang="ja-JP" b="1" dirty="0"/>
              </a:p>
              <a:p>
                <a:endParaRPr lang="en-US" altLang="ja-JP" dirty="0"/>
              </a:p>
              <a:p>
                <a:endParaRPr lang="en-US" altLang="ja-JP" dirty="0"/>
              </a:p>
              <a:p>
                <a:r>
                  <a:rPr lang="ja-JP" altLang="en-US" dirty="0"/>
                  <a:t>インスタンスのサイズが大きくなるに連れて</a:t>
                </a:r>
                <a:endParaRPr lang="en-US" altLang="ja-JP" dirty="0"/>
              </a:p>
              <a:p>
                <a:r>
                  <a:rPr lang="ja-JP" altLang="en-US" dirty="0"/>
                  <a:t>提案手法での削減率も大きくなる</a:t>
                </a:r>
                <a:endParaRPr lang="en-US" altLang="ja-JP" dirty="0"/>
              </a:p>
              <a:p>
                <a:endParaRPr lang="en-US" altLang="zh-CN" dirty="0"/>
              </a:p>
            </p:txBody>
          </p:sp>
        </mc:Choice>
        <mc:Fallback xmlns="">
          <p:sp>
            <p:nvSpPr>
              <p:cNvPr id="37" name="文本框 36">
                <a:extLst>
                  <a:ext uri="{FF2B5EF4-FFF2-40B4-BE49-F238E27FC236}">
                    <a16:creationId xmlns:a16="http://schemas.microsoft.com/office/drawing/2014/main" id="{DFD489FE-4A36-A270-C815-2E996D11FC7A}"/>
                  </a:ext>
                </a:extLst>
              </p:cNvPr>
              <p:cNvSpPr txBox="1">
                <a:spLocks noRot="1" noChangeAspect="1" noMove="1" noResize="1" noEditPoints="1" noAdjustHandles="1" noChangeArrowheads="1" noChangeShapeType="1" noTextEdit="1"/>
              </p:cNvSpPr>
              <p:nvPr/>
            </p:nvSpPr>
            <p:spPr>
              <a:xfrm>
                <a:off x="6400799" y="3153684"/>
                <a:ext cx="5532583" cy="2585323"/>
              </a:xfrm>
              <a:prstGeom prst="rect">
                <a:avLst/>
              </a:prstGeom>
              <a:blipFill>
                <a:blip r:embed="rId4"/>
                <a:stretch>
                  <a:fillRect l="-881" t="-1179"/>
                </a:stretch>
              </a:blipFill>
            </p:spPr>
            <p:txBody>
              <a:bodyPr/>
              <a:lstStyle/>
              <a:p>
                <a:r>
                  <a:rPr lang="zh-CN" altLang="en-US">
                    <a:noFill/>
                  </a:rPr>
                  <a:t> </a:t>
                </a:r>
              </a:p>
            </p:txBody>
          </p:sp>
        </mc:Fallback>
      </mc:AlternateContent>
      <p:pic>
        <p:nvPicPr>
          <p:cNvPr id="8" name="图片 7" descr="图表, 散点图&#10;&#10;描述已自动生成">
            <a:extLst>
              <a:ext uri="{FF2B5EF4-FFF2-40B4-BE49-F238E27FC236}">
                <a16:creationId xmlns:a16="http://schemas.microsoft.com/office/drawing/2014/main" id="{7120AC2E-2EE7-A3F9-66A5-EAAF677A00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249" y="2390293"/>
            <a:ext cx="5767236" cy="4112107"/>
          </a:xfrm>
          <a:prstGeom prst="rect">
            <a:avLst/>
          </a:prstGeom>
        </p:spPr>
      </p:pic>
    </p:spTree>
    <p:extLst>
      <p:ext uri="{BB962C8B-B14F-4D97-AF65-F5344CB8AC3E}">
        <p14:creationId xmlns:p14="http://schemas.microsoft.com/office/powerpoint/2010/main" val="1071848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0227F-B027-A3B1-BE56-61849AB7ED28}"/>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3B77C38E-7461-57F9-EB17-2F7A57118916}"/>
              </a:ext>
            </a:extLst>
          </p:cNvPr>
          <p:cNvSpPr txBox="1"/>
          <p:nvPr/>
        </p:nvSpPr>
        <p:spPr>
          <a:xfrm>
            <a:off x="190249" y="19373"/>
            <a:ext cx="4880514" cy="584775"/>
          </a:xfrm>
          <a:prstGeom prst="rect">
            <a:avLst/>
          </a:prstGeom>
          <a:noFill/>
        </p:spPr>
        <p:txBody>
          <a:bodyPr wrap="squar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09DD5F0D-3E43-C11C-696B-4FB3C902C4CD}"/>
              </a:ext>
            </a:extLst>
          </p:cNvPr>
          <p:cNvSpPr/>
          <p:nvPr/>
        </p:nvSpPr>
        <p:spPr>
          <a:xfrm>
            <a:off x="261120" y="642808"/>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403DB819-A9E4-0969-988F-A2753C0B8FE5}"/>
              </a:ext>
            </a:extLst>
          </p:cNvPr>
          <p:cNvSpPr txBox="1"/>
          <p:nvPr/>
        </p:nvSpPr>
        <p:spPr>
          <a:xfrm>
            <a:off x="497095" y="858764"/>
            <a:ext cx="7208078" cy="4093428"/>
          </a:xfrm>
          <a:prstGeom prst="rect">
            <a:avLst/>
          </a:prstGeom>
          <a:noFill/>
        </p:spPr>
        <p:txBody>
          <a:bodyPr wrap="square">
            <a:spAutoFit/>
          </a:bodyPr>
          <a:lstStyle/>
          <a:p>
            <a:pPr marL="285750" indent="-285750">
              <a:buFont typeface="Wingdings" panose="05000000000000000000" pitchFamily="2" charset="2"/>
              <a:buChar char="Ø"/>
            </a:pPr>
            <a:r>
              <a:rPr lang="ja-JP" altLang="en-US" sz="2000" b="1" dirty="0"/>
              <a:t>マイナー埋め込み実験</a:t>
            </a:r>
            <a:endParaRPr lang="en-US" altLang="ja-JP" sz="2000" b="1" dirty="0"/>
          </a:p>
          <a:p>
            <a:pPr marL="285750" indent="-285750">
              <a:buFont typeface="Wingdings" panose="05000000000000000000" pitchFamily="2" charset="2"/>
              <a:buChar char="Ø"/>
            </a:pPr>
            <a:endParaRPr lang="en-US" altLang="zh-CN" sz="2000" b="1" dirty="0"/>
          </a:p>
          <a:p>
            <a:r>
              <a:rPr lang="ja-JP" altLang="en-US" sz="2000" dirty="0"/>
              <a:t>異なるグラフに基づく</a:t>
            </a:r>
            <a:r>
              <a:rPr lang="en-US" altLang="ja-JP" sz="2000" dirty="0"/>
              <a:t>TSP</a:t>
            </a:r>
            <a:r>
              <a:rPr lang="ja-JP" altLang="en-US" sz="2000" dirty="0"/>
              <a:t>を量子アニーラに埋め込み</a:t>
            </a:r>
            <a:endParaRPr lang="en-US" altLang="ja-JP" sz="2000" dirty="0"/>
          </a:p>
          <a:p>
            <a:endParaRPr lang="en-US" altLang="zh-CN" sz="2000" dirty="0"/>
          </a:p>
          <a:p>
            <a:r>
              <a:rPr lang="ja-JP" altLang="en-US" sz="2000" dirty="0"/>
              <a:t>一つのインスタンスで</a:t>
            </a:r>
            <a:endParaRPr lang="en-US" altLang="ja-JP" sz="2000" dirty="0"/>
          </a:p>
          <a:p>
            <a:pPr marL="285750" indent="-285750">
              <a:buFont typeface="Arial" panose="020B0604020202020204" pitchFamily="34" charset="0"/>
              <a:buChar char="•"/>
            </a:pPr>
            <a:r>
              <a:rPr lang="ja-JP" altLang="en-US" sz="2000" dirty="0"/>
              <a:t>ランダムシード：</a:t>
            </a:r>
            <a:r>
              <a:rPr lang="en-US" altLang="ja-JP" sz="2000" b="1" dirty="0"/>
              <a:t>1~10</a:t>
            </a:r>
            <a:r>
              <a:rPr lang="ja-JP" altLang="en-US" sz="2000" dirty="0"/>
              <a:t>（</a:t>
            </a:r>
            <a:r>
              <a:rPr lang="en-US" altLang="ja-JP" sz="2000" dirty="0"/>
              <a:t>10</a:t>
            </a:r>
            <a:r>
              <a:rPr lang="ja-JP" altLang="en-US" sz="2000" dirty="0"/>
              <a:t>回の試み）</a:t>
            </a:r>
            <a:endParaRPr lang="en-US" altLang="ja-JP" sz="2000" dirty="0"/>
          </a:p>
          <a:p>
            <a:pPr marL="285750" indent="-285750">
              <a:buFont typeface="Arial" panose="020B0604020202020204" pitchFamily="34" charset="0"/>
              <a:buChar char="•"/>
            </a:pPr>
            <a:endParaRPr lang="en-US" altLang="ja-JP" sz="2000" dirty="0"/>
          </a:p>
          <a:p>
            <a:pPr marL="285750" indent="-285750">
              <a:buFont typeface="Arial" panose="020B0604020202020204" pitchFamily="34" charset="0"/>
              <a:buChar char="•"/>
            </a:pPr>
            <a:r>
              <a:rPr lang="ja-JP" altLang="en-US" sz="2000" dirty="0"/>
              <a:t>埋め込み</a:t>
            </a:r>
            <a:r>
              <a:rPr lang="ja-JP" altLang="en-US" sz="2000" b="1" dirty="0"/>
              <a:t>成功</a:t>
            </a:r>
            <a:r>
              <a:rPr lang="ja-JP" altLang="en-US" sz="2000" dirty="0"/>
              <a:t>：同じサイズのトポロジーで</a:t>
            </a:r>
            <a:endParaRPr lang="en-US" altLang="ja-JP" sz="2000" dirty="0"/>
          </a:p>
          <a:p>
            <a:r>
              <a:rPr lang="ja-JP" altLang="en-US" sz="2000" dirty="0"/>
              <a:t>　　　　　　　　サイズが</a:t>
            </a:r>
            <a:r>
              <a:rPr lang="en-US" altLang="ja-JP" sz="2000" dirty="0"/>
              <a:t>1</a:t>
            </a:r>
            <a:r>
              <a:rPr lang="ja-JP" altLang="en-US" sz="2000" dirty="0"/>
              <a:t>大きいインスタンスを埋め込み</a:t>
            </a:r>
            <a:endParaRPr lang="en-US" altLang="ja-JP" sz="2000" dirty="0"/>
          </a:p>
          <a:p>
            <a:endParaRPr lang="en-US" altLang="ja-JP" sz="2000" dirty="0"/>
          </a:p>
          <a:p>
            <a:pPr marL="285750" indent="-285750">
              <a:buFont typeface="Arial" panose="020B0604020202020204" pitchFamily="34" charset="0"/>
              <a:buChar char="•"/>
            </a:pPr>
            <a:r>
              <a:rPr lang="ja-JP" altLang="en-US" sz="2000" dirty="0"/>
              <a:t>埋め込み</a:t>
            </a:r>
            <a:r>
              <a:rPr lang="ja-JP" altLang="en-US" sz="2000" b="1" dirty="0"/>
              <a:t>失敗</a:t>
            </a:r>
            <a:r>
              <a:rPr lang="ja-JP" altLang="en-US" sz="2000" dirty="0"/>
              <a:t>：サイズ</a:t>
            </a:r>
            <a:r>
              <a:rPr lang="en-US" altLang="ja-JP" sz="2000" dirty="0"/>
              <a:t>(m</a:t>
            </a:r>
            <a:r>
              <a:rPr lang="ja-JP" altLang="en-US" sz="2000" dirty="0"/>
              <a:t>の値</a:t>
            </a:r>
            <a:r>
              <a:rPr lang="en-US" altLang="ja-JP" sz="2000" dirty="0"/>
              <a:t>)</a:t>
            </a:r>
            <a:r>
              <a:rPr lang="ja-JP" altLang="en-US" sz="2000" dirty="0"/>
              <a:t>が</a:t>
            </a:r>
            <a:r>
              <a:rPr lang="en-US" altLang="ja-JP" sz="2000" dirty="0"/>
              <a:t>1</a:t>
            </a:r>
            <a:r>
              <a:rPr lang="ja-JP" altLang="en-US" sz="2000" dirty="0"/>
              <a:t>大きいのトポロジーで</a:t>
            </a:r>
            <a:endParaRPr lang="en-US" altLang="ja-JP" sz="2000" dirty="0"/>
          </a:p>
          <a:p>
            <a:r>
              <a:rPr lang="ja-JP" altLang="en-US" sz="2000" dirty="0"/>
              <a:t>　　　　　　　　同じサイズのインスタンスを埋め込み</a:t>
            </a:r>
            <a:endParaRPr lang="en-US" altLang="ja-JP" sz="2000" dirty="0"/>
          </a:p>
          <a:p>
            <a:pPr marL="285750" indent="-285750">
              <a:buFont typeface="Arial" panose="020B0604020202020204" pitchFamily="34" charset="0"/>
              <a:buChar char="•"/>
            </a:pPr>
            <a:endParaRPr lang="en-US" altLang="ja-JP" sz="2000" dirty="0"/>
          </a:p>
        </p:txBody>
      </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88B857E7-966C-BDEB-9A43-DF683EA7699E}"/>
                  </a:ext>
                </a:extLst>
              </p:cNvPr>
              <p:cNvGraphicFramePr>
                <a:graphicFrameLocks noGrp="1"/>
              </p:cNvGraphicFramePr>
              <p:nvPr>
                <p:extLst>
                  <p:ext uri="{D42A27DB-BD31-4B8C-83A1-F6EECF244321}">
                    <p14:modId xmlns:p14="http://schemas.microsoft.com/office/powerpoint/2010/main" val="2991192544"/>
                  </p:ext>
                </p:extLst>
              </p:nvPr>
            </p:nvGraphicFramePr>
            <p:xfrm>
              <a:off x="1843992" y="4952192"/>
              <a:ext cx="8352000" cy="949960"/>
            </p:xfrm>
            <a:graphic>
              <a:graphicData uri="http://schemas.openxmlformats.org/drawingml/2006/table">
                <a:tbl>
                  <a:tblPr firstRow="1" bandRow="1">
                    <a:tableStyleId>{5C22544A-7EE6-4342-B048-85BDC9FD1C3A}</a:tableStyleId>
                  </a:tblPr>
                  <a:tblGrid>
                    <a:gridCol w="2088000">
                      <a:extLst>
                        <a:ext uri="{9D8B030D-6E8A-4147-A177-3AD203B41FA5}">
                          <a16:colId xmlns:a16="http://schemas.microsoft.com/office/drawing/2014/main" val="1287656801"/>
                        </a:ext>
                      </a:extLst>
                    </a:gridCol>
                    <a:gridCol w="2088000">
                      <a:extLst>
                        <a:ext uri="{9D8B030D-6E8A-4147-A177-3AD203B41FA5}">
                          <a16:colId xmlns:a16="http://schemas.microsoft.com/office/drawing/2014/main" val="1963902682"/>
                        </a:ext>
                      </a:extLst>
                    </a:gridCol>
                    <a:gridCol w="2088000">
                      <a:extLst>
                        <a:ext uri="{9D8B030D-6E8A-4147-A177-3AD203B41FA5}">
                          <a16:colId xmlns:a16="http://schemas.microsoft.com/office/drawing/2014/main" val="2406704387"/>
                        </a:ext>
                      </a:extLst>
                    </a:gridCol>
                    <a:gridCol w="2088000">
                      <a:extLst>
                        <a:ext uri="{9D8B030D-6E8A-4147-A177-3AD203B41FA5}">
                          <a16:colId xmlns:a16="http://schemas.microsoft.com/office/drawing/2014/main" val="3754072587"/>
                        </a:ext>
                      </a:extLst>
                    </a:gridCol>
                  </a:tblGrid>
                  <a:tr h="370840">
                    <a:tc>
                      <a:txBody>
                        <a:bodyPr/>
                        <a:lstStyle/>
                        <a:p>
                          <a:pPr algn="ctr"/>
                          <a:endParaRPr lang="zh-CN" altLang="en-US" sz="1600" dirty="0"/>
                        </a:p>
                      </a:txBody>
                      <a:tcPr anchor="ctr"/>
                    </a:tc>
                    <a:tc>
                      <a:txBody>
                        <a:bodyPr/>
                        <a:lstStyle/>
                        <a:p>
                          <a:pPr algn="ctr"/>
                          <a:r>
                            <a:rPr lang="en-US" altLang="ja-JP" sz="1600" dirty="0"/>
                            <a:t>Chimera</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=16</m:t>
                              </m:r>
                            </m:oMath>
                          </a14:m>
                          <a:r>
                            <a:rPr lang="zh-CN" altLang="en-US" sz="1600" dirty="0"/>
                            <a:t>）</a:t>
                          </a:r>
                        </a:p>
                      </a:txBody>
                      <a:tcPr anchor="ctr"/>
                    </a:tc>
                    <a:tc>
                      <a:txBody>
                        <a:bodyPr/>
                        <a:lstStyle/>
                        <a:p>
                          <a:pPr algn="ctr"/>
                          <a:r>
                            <a:rPr lang="en-US" altLang="ja-JP" sz="1600" dirty="0"/>
                            <a:t>Pegasus</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=16</m:t>
                              </m:r>
                            </m:oMath>
                          </a14:m>
                          <a:r>
                            <a:rPr lang="zh-CN" altLang="en-US" sz="1600" dirty="0"/>
                            <a:t>）</a:t>
                          </a:r>
                        </a:p>
                      </a:txBody>
                      <a:tcPr anchor="ctr"/>
                    </a:tc>
                    <a:tc>
                      <a:txBody>
                        <a:bodyPr/>
                        <a:lstStyle/>
                        <a:p>
                          <a:pPr algn="ctr"/>
                          <a:r>
                            <a:rPr lang="en-US" altLang="zh-CN" sz="1600" dirty="0"/>
                            <a:t>Zephyr</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=15</m:t>
                              </m:r>
                            </m:oMath>
                          </a14:m>
                          <a:r>
                            <a:rPr lang="zh-CN" altLang="en-US" sz="1600" dirty="0"/>
                            <a:t>）</a:t>
                          </a:r>
                        </a:p>
                      </a:txBody>
                      <a:tcPr anchor="ctr"/>
                    </a:tc>
                    <a:extLst>
                      <a:ext uri="{0D108BD9-81ED-4DB2-BD59-A6C34878D82A}">
                        <a16:rowId xmlns:a16="http://schemas.microsoft.com/office/drawing/2014/main" val="3368320107"/>
                      </a:ext>
                    </a:extLst>
                  </a:tr>
                  <a:tr h="370840">
                    <a:tc>
                      <a:txBody>
                        <a:bodyPr/>
                        <a:lstStyle/>
                        <a:p>
                          <a:pPr algn="ctr"/>
                          <a:r>
                            <a:rPr lang="ja-JP" altLang="en-US" sz="1600" b="1" dirty="0"/>
                            <a:t>利用できる量子</a:t>
                          </a:r>
                          <a:endParaRPr lang="en-US" altLang="ja-JP" sz="1600" b="1" dirty="0"/>
                        </a:p>
                        <a:p>
                          <a:pPr algn="ctr"/>
                          <a:r>
                            <a:rPr lang="ja-JP" altLang="en-US" sz="1600" b="1" dirty="0"/>
                            <a:t>ビット数</a:t>
                          </a:r>
                          <a:endParaRPr lang="zh-CN" altLang="en-US" sz="1600" b="1" dirty="0"/>
                        </a:p>
                      </a:txBody>
                      <a:tcPr anchor="ctr"/>
                    </a:tc>
                    <a:tc>
                      <a:txBody>
                        <a:bodyPr/>
                        <a:lstStyle/>
                        <a:p>
                          <a:pPr algn="ctr"/>
                          <a14:m>
                            <m:oMath xmlns:m="http://schemas.openxmlformats.org/officeDocument/2006/math">
                              <m:r>
                                <a:rPr lang="en-US" altLang="ja-JP" sz="1600" b="1" i="1" smtClean="0">
                                  <a:latin typeface="Cambria Math" panose="02040503050406030204" pitchFamily="18" charset="0"/>
                                </a:rPr>
                                <m:t>𝟖</m:t>
                              </m:r>
                              <m:sSup>
                                <m:sSupPr>
                                  <m:ctrlPr>
                                    <a:rPr lang="en-US" altLang="ja-JP" sz="1600" b="1" i="1" smtClean="0">
                                      <a:latin typeface="Cambria Math" panose="02040503050406030204" pitchFamily="18" charset="0"/>
                                    </a:rPr>
                                  </m:ctrlPr>
                                </m:sSupPr>
                                <m:e>
                                  <m:r>
                                    <a:rPr lang="en-US" altLang="ja-JP" sz="1600" b="1" i="1" smtClean="0">
                                      <a:latin typeface="Cambria Math" panose="02040503050406030204" pitchFamily="18" charset="0"/>
                                    </a:rPr>
                                    <m:t>𝒎</m:t>
                                  </m:r>
                                </m:e>
                                <m:sup>
                                  <m:r>
                                    <a:rPr lang="en-US" altLang="ja-JP" sz="1600" b="1" i="1" smtClean="0">
                                      <a:latin typeface="Cambria Math" panose="02040503050406030204" pitchFamily="18" charset="0"/>
                                    </a:rPr>
                                    <m:t>𝟐</m:t>
                                  </m:r>
                                </m:sup>
                              </m:sSup>
                            </m:oMath>
                          </a14:m>
                          <a:r>
                            <a:rPr lang="en-US" altLang="zh-CN" sz="1600" b="1" dirty="0"/>
                            <a:t> </a:t>
                          </a:r>
                          <a:endParaRPr lang="zh-CN" altLang="en-US" sz="1600" b="1" dirty="0"/>
                        </a:p>
                      </a:txBody>
                      <a:tcPr anchor="ctr"/>
                    </a:tc>
                    <a:tc>
                      <a:txBody>
                        <a:bodyPr/>
                        <a:lstStyle/>
                        <a:p>
                          <a:pPr algn="ctr"/>
                          <a14:m>
                            <m:oMath xmlns:m="http://schemas.openxmlformats.org/officeDocument/2006/math">
                              <m:r>
                                <a:rPr lang="en-US" altLang="ja-JP" sz="1600" b="1" i="1" smtClean="0">
                                  <a:latin typeface="Cambria Math" panose="02040503050406030204" pitchFamily="18" charset="0"/>
                                </a:rPr>
                                <m:t>𝟖</m:t>
                              </m:r>
                              <m:r>
                                <a:rPr lang="en-US" altLang="ja-JP" sz="1600" b="1" i="1" smtClean="0">
                                  <a:latin typeface="Cambria Math" panose="02040503050406030204" pitchFamily="18" charset="0"/>
                                </a:rPr>
                                <m:t>(</m:t>
                              </m:r>
                              <m:r>
                                <a:rPr lang="en-US" altLang="ja-JP" sz="1600" b="1" i="1" smtClean="0">
                                  <a:latin typeface="Cambria Math" panose="02040503050406030204" pitchFamily="18" charset="0"/>
                                </a:rPr>
                                <m:t>𝟑</m:t>
                              </m:r>
                              <m:r>
                                <a:rPr lang="en-US" altLang="ja-JP" sz="1600" b="1" i="1" smtClean="0">
                                  <a:latin typeface="Cambria Math" panose="02040503050406030204" pitchFamily="18" charset="0"/>
                                </a:rPr>
                                <m:t>𝒎</m:t>
                              </m:r>
                              <m:r>
                                <a:rPr lang="en-US" altLang="ja-JP" sz="1600" b="1" i="1" smtClean="0">
                                  <a:latin typeface="Cambria Math" panose="02040503050406030204" pitchFamily="18" charset="0"/>
                                </a:rPr>
                                <m:t>−</m:t>
                              </m:r>
                              <m:r>
                                <a:rPr lang="en-US" altLang="ja-JP" sz="1600" b="1" i="1" smtClean="0">
                                  <a:latin typeface="Cambria Math" panose="02040503050406030204" pitchFamily="18" charset="0"/>
                                </a:rPr>
                                <m:t>𝟏</m:t>
                              </m:r>
                              <m:r>
                                <a:rPr lang="en-US" altLang="ja-JP" sz="1600" b="1" i="1" smtClean="0">
                                  <a:latin typeface="Cambria Math" panose="02040503050406030204" pitchFamily="18" charset="0"/>
                                </a:rPr>
                                <m:t>)(</m:t>
                              </m:r>
                              <m:r>
                                <a:rPr lang="en-US" altLang="ja-JP" sz="1600" b="1" i="1" smtClean="0">
                                  <a:latin typeface="Cambria Math" panose="02040503050406030204" pitchFamily="18" charset="0"/>
                                </a:rPr>
                                <m:t>𝒎</m:t>
                              </m:r>
                              <m:r>
                                <a:rPr lang="en-US" altLang="ja-JP" sz="1600" b="1" i="1" smtClean="0">
                                  <a:latin typeface="Cambria Math" panose="02040503050406030204" pitchFamily="18" charset="0"/>
                                </a:rPr>
                                <m:t>−</m:t>
                              </m:r>
                              <m:r>
                                <a:rPr lang="en-US" altLang="ja-JP" sz="1600" b="1" i="1" smtClean="0">
                                  <a:latin typeface="Cambria Math" panose="02040503050406030204" pitchFamily="18" charset="0"/>
                                </a:rPr>
                                <m:t>𝟏</m:t>
                              </m:r>
                              <m:r>
                                <a:rPr lang="en-US" altLang="ja-JP" sz="1600" b="1" i="1" smtClean="0">
                                  <a:latin typeface="Cambria Math" panose="02040503050406030204" pitchFamily="18" charset="0"/>
                                </a:rPr>
                                <m:t>)</m:t>
                              </m:r>
                            </m:oMath>
                          </a14:m>
                          <a:r>
                            <a:rPr lang="en-US" altLang="zh-CN" sz="1600" b="1" dirty="0"/>
                            <a:t> </a:t>
                          </a:r>
                          <a:endParaRPr lang="zh-CN" altLang="en-US" sz="1600" b="1" dirty="0"/>
                        </a:p>
                      </a:txBody>
                      <a:tcPr anchor="ctr"/>
                    </a:tc>
                    <a:tc>
                      <a:txBody>
                        <a:bodyPr/>
                        <a:lstStyle/>
                        <a:p>
                          <a:pPr algn="ctr"/>
                          <a14:m>
                            <m:oMath xmlns:m="http://schemas.openxmlformats.org/officeDocument/2006/math">
                              <m:r>
                                <a:rPr lang="en-US" altLang="zh-CN" sz="1600" b="1" i="1" smtClean="0">
                                  <a:latin typeface="Cambria Math" panose="02040503050406030204" pitchFamily="18" charset="0"/>
                                </a:rPr>
                                <m:t>𝟑𝟐</m:t>
                              </m:r>
                              <m:sSup>
                                <m:sSupPr>
                                  <m:ctrlPr>
                                    <a:rPr lang="en-US" altLang="zh-CN" sz="1600" b="1" i="1" smtClean="0">
                                      <a:latin typeface="Cambria Math" panose="02040503050406030204" pitchFamily="18" charset="0"/>
                                    </a:rPr>
                                  </m:ctrlPr>
                                </m:sSupPr>
                                <m:e>
                                  <m:r>
                                    <a:rPr lang="en-US" altLang="zh-CN" sz="1600" b="1" i="1" smtClean="0">
                                      <a:latin typeface="Cambria Math" panose="02040503050406030204" pitchFamily="18" charset="0"/>
                                    </a:rPr>
                                    <m:t>𝒎</m:t>
                                  </m:r>
                                </m:e>
                                <m:sup>
                                  <m:r>
                                    <a:rPr lang="en-US" altLang="zh-CN" sz="1600" b="1" i="1" smtClean="0">
                                      <a:latin typeface="Cambria Math" panose="02040503050406030204" pitchFamily="18" charset="0"/>
                                    </a:rPr>
                                    <m:t>𝟐</m:t>
                                  </m:r>
                                </m:sup>
                              </m:sSup>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𝟏𝟔</m:t>
                              </m:r>
                              <m:r>
                                <a:rPr lang="en-US" altLang="zh-CN" sz="1600" b="1" i="1" smtClean="0">
                                  <a:latin typeface="Cambria Math" panose="02040503050406030204" pitchFamily="18" charset="0"/>
                                </a:rPr>
                                <m:t>𝒎</m:t>
                              </m:r>
                            </m:oMath>
                          </a14:m>
                          <a:r>
                            <a:rPr lang="zh-CN" altLang="en-US" sz="1600" b="1" dirty="0"/>
                            <a:t> </a:t>
                          </a:r>
                        </a:p>
                      </a:txBody>
                      <a:tcPr anchor="ctr"/>
                    </a:tc>
                    <a:extLst>
                      <a:ext uri="{0D108BD9-81ED-4DB2-BD59-A6C34878D82A}">
                        <a16:rowId xmlns:a16="http://schemas.microsoft.com/office/drawing/2014/main" val="3278943062"/>
                      </a:ext>
                    </a:extLst>
                  </a:tr>
                </a:tbl>
              </a:graphicData>
            </a:graphic>
          </p:graphicFrame>
        </mc:Choice>
        <mc:Fallback xmlns="">
          <p:graphicFrame>
            <p:nvGraphicFramePr>
              <p:cNvPr id="4" name="表格 3">
                <a:extLst>
                  <a:ext uri="{FF2B5EF4-FFF2-40B4-BE49-F238E27FC236}">
                    <a16:creationId xmlns:a16="http://schemas.microsoft.com/office/drawing/2014/main" id="{88B857E7-966C-BDEB-9A43-DF683EA7699E}"/>
                  </a:ext>
                </a:extLst>
              </p:cNvPr>
              <p:cNvGraphicFramePr>
                <a:graphicFrameLocks noGrp="1"/>
              </p:cNvGraphicFramePr>
              <p:nvPr>
                <p:extLst>
                  <p:ext uri="{D42A27DB-BD31-4B8C-83A1-F6EECF244321}">
                    <p14:modId xmlns:p14="http://schemas.microsoft.com/office/powerpoint/2010/main" val="2991192544"/>
                  </p:ext>
                </p:extLst>
              </p:nvPr>
            </p:nvGraphicFramePr>
            <p:xfrm>
              <a:off x="1843992" y="4952192"/>
              <a:ext cx="8352000" cy="949960"/>
            </p:xfrm>
            <a:graphic>
              <a:graphicData uri="http://schemas.openxmlformats.org/drawingml/2006/table">
                <a:tbl>
                  <a:tblPr firstRow="1" bandRow="1">
                    <a:tableStyleId>{5C22544A-7EE6-4342-B048-85BDC9FD1C3A}</a:tableStyleId>
                  </a:tblPr>
                  <a:tblGrid>
                    <a:gridCol w="2088000">
                      <a:extLst>
                        <a:ext uri="{9D8B030D-6E8A-4147-A177-3AD203B41FA5}">
                          <a16:colId xmlns:a16="http://schemas.microsoft.com/office/drawing/2014/main" val="1287656801"/>
                        </a:ext>
                      </a:extLst>
                    </a:gridCol>
                    <a:gridCol w="2088000">
                      <a:extLst>
                        <a:ext uri="{9D8B030D-6E8A-4147-A177-3AD203B41FA5}">
                          <a16:colId xmlns:a16="http://schemas.microsoft.com/office/drawing/2014/main" val="1963902682"/>
                        </a:ext>
                      </a:extLst>
                    </a:gridCol>
                    <a:gridCol w="2088000">
                      <a:extLst>
                        <a:ext uri="{9D8B030D-6E8A-4147-A177-3AD203B41FA5}">
                          <a16:colId xmlns:a16="http://schemas.microsoft.com/office/drawing/2014/main" val="2406704387"/>
                        </a:ext>
                      </a:extLst>
                    </a:gridCol>
                    <a:gridCol w="2088000">
                      <a:extLst>
                        <a:ext uri="{9D8B030D-6E8A-4147-A177-3AD203B41FA5}">
                          <a16:colId xmlns:a16="http://schemas.microsoft.com/office/drawing/2014/main" val="3754072587"/>
                        </a:ext>
                      </a:extLst>
                    </a:gridCol>
                  </a:tblGrid>
                  <a:tr h="370840">
                    <a:tc>
                      <a:txBody>
                        <a:bodyPr/>
                        <a:lstStyle/>
                        <a:p>
                          <a:pPr algn="ctr"/>
                          <a:endParaRPr lang="zh-CN" altLang="en-US" sz="1600" dirty="0"/>
                        </a:p>
                      </a:txBody>
                      <a:tcPr anchor="ctr"/>
                    </a:tc>
                    <a:tc>
                      <a:txBody>
                        <a:bodyPr/>
                        <a:lstStyle/>
                        <a:p>
                          <a:endParaRPr lang="zh-CN"/>
                        </a:p>
                      </a:txBody>
                      <a:tcPr anchor="ctr">
                        <a:blipFill>
                          <a:blip r:embed="rId3"/>
                          <a:stretch>
                            <a:fillRect l="-100292" t="-1639" r="-200875" b="-177049"/>
                          </a:stretch>
                        </a:blipFill>
                      </a:tcPr>
                    </a:tc>
                    <a:tc>
                      <a:txBody>
                        <a:bodyPr/>
                        <a:lstStyle/>
                        <a:p>
                          <a:endParaRPr lang="zh-CN"/>
                        </a:p>
                      </a:txBody>
                      <a:tcPr anchor="ctr">
                        <a:blipFill>
                          <a:blip r:embed="rId3"/>
                          <a:stretch>
                            <a:fillRect l="-200877" t="-1639" r="-101462" b="-177049"/>
                          </a:stretch>
                        </a:blipFill>
                      </a:tcPr>
                    </a:tc>
                    <a:tc>
                      <a:txBody>
                        <a:bodyPr/>
                        <a:lstStyle/>
                        <a:p>
                          <a:endParaRPr lang="zh-CN"/>
                        </a:p>
                      </a:txBody>
                      <a:tcPr anchor="ctr">
                        <a:blipFill>
                          <a:blip r:embed="rId3"/>
                          <a:stretch>
                            <a:fillRect l="-300000" t="-1639" r="-1166" b="-177049"/>
                          </a:stretch>
                        </a:blipFill>
                      </a:tcPr>
                    </a:tc>
                    <a:extLst>
                      <a:ext uri="{0D108BD9-81ED-4DB2-BD59-A6C34878D82A}">
                        <a16:rowId xmlns:a16="http://schemas.microsoft.com/office/drawing/2014/main" val="3368320107"/>
                      </a:ext>
                    </a:extLst>
                  </a:tr>
                  <a:tr h="579120">
                    <a:tc>
                      <a:txBody>
                        <a:bodyPr/>
                        <a:lstStyle/>
                        <a:p>
                          <a:pPr algn="ctr"/>
                          <a:r>
                            <a:rPr lang="ja-JP" altLang="en-US" sz="1600" b="1" dirty="0"/>
                            <a:t>利用できる量子</a:t>
                          </a:r>
                          <a:endParaRPr lang="en-US" altLang="ja-JP" sz="1600" b="1" dirty="0"/>
                        </a:p>
                        <a:p>
                          <a:pPr algn="ctr"/>
                          <a:r>
                            <a:rPr lang="ja-JP" altLang="en-US" sz="1600" b="1" dirty="0"/>
                            <a:t>ビット数</a:t>
                          </a:r>
                          <a:endParaRPr lang="zh-CN" altLang="en-US" sz="1600" b="1" dirty="0"/>
                        </a:p>
                      </a:txBody>
                      <a:tcPr anchor="ctr"/>
                    </a:tc>
                    <a:tc>
                      <a:txBody>
                        <a:bodyPr/>
                        <a:lstStyle/>
                        <a:p>
                          <a:endParaRPr lang="zh-CN"/>
                        </a:p>
                      </a:txBody>
                      <a:tcPr anchor="ctr">
                        <a:blipFill>
                          <a:blip r:embed="rId3"/>
                          <a:stretch>
                            <a:fillRect l="-100292" t="-64583" r="-200875" b="-12500"/>
                          </a:stretch>
                        </a:blipFill>
                      </a:tcPr>
                    </a:tc>
                    <a:tc>
                      <a:txBody>
                        <a:bodyPr/>
                        <a:lstStyle/>
                        <a:p>
                          <a:endParaRPr lang="zh-CN"/>
                        </a:p>
                      </a:txBody>
                      <a:tcPr anchor="ctr">
                        <a:blipFill>
                          <a:blip r:embed="rId3"/>
                          <a:stretch>
                            <a:fillRect l="-200877" t="-64583" r="-101462" b="-12500"/>
                          </a:stretch>
                        </a:blipFill>
                      </a:tcPr>
                    </a:tc>
                    <a:tc>
                      <a:txBody>
                        <a:bodyPr/>
                        <a:lstStyle/>
                        <a:p>
                          <a:endParaRPr lang="zh-CN"/>
                        </a:p>
                      </a:txBody>
                      <a:tcPr anchor="ctr">
                        <a:blipFill>
                          <a:blip r:embed="rId3"/>
                          <a:stretch>
                            <a:fillRect l="-300000" t="-64583" r="-1166" b="-12500"/>
                          </a:stretch>
                        </a:blipFill>
                      </a:tcPr>
                    </a:tc>
                    <a:extLst>
                      <a:ext uri="{0D108BD9-81ED-4DB2-BD59-A6C34878D82A}">
                        <a16:rowId xmlns:a16="http://schemas.microsoft.com/office/drawing/2014/main" val="3278943062"/>
                      </a:ext>
                    </a:extLst>
                  </a:tr>
                </a:tbl>
              </a:graphicData>
            </a:graphic>
          </p:graphicFrame>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F87DAA7-8AD5-EB1C-A105-56020C8011B4}"/>
                  </a:ext>
                </a:extLst>
              </p:cNvPr>
              <p:cNvSpPr txBox="1"/>
              <p:nvPr/>
            </p:nvSpPr>
            <p:spPr>
              <a:xfrm>
                <a:off x="3907496" y="6030526"/>
                <a:ext cx="6094970" cy="400110"/>
              </a:xfrm>
              <a:prstGeom prst="rect">
                <a:avLst/>
              </a:prstGeom>
              <a:noFill/>
            </p:spPr>
            <p:txBody>
              <a:bodyPr wrap="square">
                <a:spAutoFit/>
              </a:bodyPr>
              <a:lstStyle/>
              <a:p>
                <a14:m>
                  <m:oMath xmlns:m="http://schemas.openxmlformats.org/officeDocument/2006/math">
                    <m:r>
                      <a:rPr lang="en-US" altLang="ja-JP" sz="2000" b="0" i="1" smtClean="0">
                        <a:latin typeface="Cambria Math" panose="02040503050406030204" pitchFamily="18" charset="0"/>
                      </a:rPr>
                      <m:t>𝑚</m:t>
                    </m:r>
                  </m:oMath>
                </a14:m>
                <a:r>
                  <a:rPr lang="ja-JP" altLang="en-US" sz="2000" dirty="0"/>
                  <a:t>を増加することでトポロジーを</a:t>
                </a:r>
                <a:r>
                  <a:rPr lang="ja-JP" altLang="en-US" sz="2000" b="1" dirty="0"/>
                  <a:t>拡大できる</a:t>
                </a:r>
                <a:endParaRPr lang="zh-CN" altLang="en-US" sz="2000" b="1" dirty="0"/>
              </a:p>
            </p:txBody>
          </p:sp>
        </mc:Choice>
        <mc:Fallback xmlns="">
          <p:sp>
            <p:nvSpPr>
              <p:cNvPr id="6" name="文本框 5">
                <a:extLst>
                  <a:ext uri="{FF2B5EF4-FFF2-40B4-BE49-F238E27FC236}">
                    <a16:creationId xmlns:a16="http://schemas.microsoft.com/office/drawing/2014/main" id="{5F87DAA7-8AD5-EB1C-A105-56020C8011B4}"/>
                  </a:ext>
                </a:extLst>
              </p:cNvPr>
              <p:cNvSpPr txBox="1">
                <a:spLocks noRot="1" noChangeAspect="1" noMove="1" noResize="1" noEditPoints="1" noAdjustHandles="1" noChangeArrowheads="1" noChangeShapeType="1" noTextEdit="1"/>
              </p:cNvSpPr>
              <p:nvPr/>
            </p:nvSpPr>
            <p:spPr>
              <a:xfrm>
                <a:off x="3907496" y="6030526"/>
                <a:ext cx="6094970" cy="400110"/>
              </a:xfrm>
              <a:prstGeom prst="rect">
                <a:avLst/>
              </a:prstGeom>
              <a:blipFill>
                <a:blip r:embed="rId4"/>
                <a:stretch>
                  <a:fillRect t="-6061" b="-272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6644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B0720-01A9-6ED7-F453-CC4BEF4427D6}"/>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22F97EFA-C623-8D83-C93D-0B9E83AF898F}"/>
              </a:ext>
            </a:extLst>
          </p:cNvPr>
          <p:cNvSpPr txBox="1"/>
          <p:nvPr/>
        </p:nvSpPr>
        <p:spPr>
          <a:xfrm>
            <a:off x="228599" y="53479"/>
            <a:ext cx="4880514" cy="584775"/>
          </a:xfrm>
          <a:prstGeom prst="rect">
            <a:avLst/>
          </a:prstGeom>
          <a:noFill/>
        </p:spPr>
        <p:txBody>
          <a:bodyPr wrap="squar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B9B02457-C17F-BE60-D884-FFB4B76977D3}"/>
              </a:ext>
            </a:extLst>
          </p:cNvPr>
          <p:cNvSpPr/>
          <p:nvPr/>
        </p:nvSpPr>
        <p:spPr>
          <a:xfrm>
            <a:off x="337127" y="666939"/>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BAD3CBD-A1E3-6039-1CF1-9C2456AB6BEB}"/>
              </a:ext>
            </a:extLst>
          </p:cNvPr>
          <p:cNvSpPr txBox="1"/>
          <p:nvPr/>
        </p:nvSpPr>
        <p:spPr>
          <a:xfrm>
            <a:off x="161924" y="782021"/>
            <a:ext cx="6857097" cy="400110"/>
          </a:xfrm>
          <a:prstGeom prst="rect">
            <a:avLst/>
          </a:prstGeom>
          <a:noFill/>
        </p:spPr>
        <p:txBody>
          <a:bodyPr wrap="square">
            <a:spAutoFit/>
          </a:bodyPr>
          <a:lstStyle/>
          <a:p>
            <a:pPr marL="285750" indent="-285750">
              <a:buFont typeface="Wingdings" panose="05000000000000000000" pitchFamily="2" charset="2"/>
              <a:buChar char="Ø"/>
            </a:pPr>
            <a:r>
              <a:rPr lang="ja-JP" altLang="en-US" sz="2000" b="1" dirty="0"/>
              <a:t>マイナー埋め込み結果</a:t>
            </a:r>
            <a:endParaRPr lang="en-US" altLang="ja-JP" sz="2000" b="1" dirty="0"/>
          </a:p>
        </p:txBody>
      </p:sp>
      <p:graphicFrame>
        <p:nvGraphicFramePr>
          <p:cNvPr id="10" name="表格 9">
            <a:extLst>
              <a:ext uri="{FF2B5EF4-FFF2-40B4-BE49-F238E27FC236}">
                <a16:creationId xmlns:a16="http://schemas.microsoft.com/office/drawing/2014/main" id="{85667210-359E-0630-C4C4-99120FD1C08A}"/>
              </a:ext>
            </a:extLst>
          </p:cNvPr>
          <p:cNvGraphicFramePr>
            <a:graphicFrameLocks noGrp="1"/>
          </p:cNvGraphicFramePr>
          <p:nvPr>
            <p:extLst>
              <p:ext uri="{D42A27DB-BD31-4B8C-83A1-F6EECF244321}">
                <p14:modId xmlns:p14="http://schemas.microsoft.com/office/powerpoint/2010/main" val="3881997865"/>
              </p:ext>
            </p:extLst>
          </p:nvPr>
        </p:nvGraphicFramePr>
        <p:xfrm>
          <a:off x="357672" y="1117742"/>
          <a:ext cx="3232800" cy="5340110"/>
        </p:xfrm>
        <a:graphic>
          <a:graphicData uri="http://schemas.openxmlformats.org/drawingml/2006/table">
            <a:tbl>
              <a:tblPr>
                <a:tableStyleId>{5C22544A-7EE6-4342-B048-85BDC9FD1C3A}</a:tableStyleId>
              </a:tblPr>
              <a:tblGrid>
                <a:gridCol w="612000">
                  <a:extLst>
                    <a:ext uri="{9D8B030D-6E8A-4147-A177-3AD203B41FA5}">
                      <a16:colId xmlns:a16="http://schemas.microsoft.com/office/drawing/2014/main" val="2362013853"/>
                    </a:ext>
                  </a:extLst>
                </a:gridCol>
                <a:gridCol w="655200">
                  <a:extLst>
                    <a:ext uri="{9D8B030D-6E8A-4147-A177-3AD203B41FA5}">
                      <a16:colId xmlns:a16="http://schemas.microsoft.com/office/drawing/2014/main" val="2036201103"/>
                    </a:ext>
                  </a:extLst>
                </a:gridCol>
                <a:gridCol w="655200">
                  <a:extLst>
                    <a:ext uri="{9D8B030D-6E8A-4147-A177-3AD203B41FA5}">
                      <a16:colId xmlns:a16="http://schemas.microsoft.com/office/drawing/2014/main" val="3784405607"/>
                    </a:ext>
                  </a:extLst>
                </a:gridCol>
                <a:gridCol w="655200">
                  <a:extLst>
                    <a:ext uri="{9D8B030D-6E8A-4147-A177-3AD203B41FA5}">
                      <a16:colId xmlns:a16="http://schemas.microsoft.com/office/drawing/2014/main" val="3817131084"/>
                    </a:ext>
                  </a:extLst>
                </a:gridCol>
                <a:gridCol w="655200">
                  <a:extLst>
                    <a:ext uri="{9D8B030D-6E8A-4147-A177-3AD203B41FA5}">
                      <a16:colId xmlns:a16="http://schemas.microsoft.com/office/drawing/2014/main" val="2275110954"/>
                    </a:ext>
                  </a:extLst>
                </a:gridCol>
              </a:tblGrid>
              <a:tr h="360000">
                <a:tc gridSpan="5">
                  <a:txBody>
                    <a:bodyPr/>
                    <a:lstStyle/>
                    <a:p>
                      <a:pPr algn="ctr" fontAlgn="b"/>
                      <a:r>
                        <a:rPr lang="en-US" altLang="zh-CN" sz="1200" b="1" i="0" u="none" strike="noStrike" dirty="0">
                          <a:solidFill>
                            <a:srgbClr val="000000"/>
                          </a:solidFill>
                          <a:effectLst/>
                          <a:latin typeface="等线" panose="02010600030101010101" pitchFamily="2" charset="-122"/>
                          <a:ea typeface="+mn-ea"/>
                        </a:rPr>
                        <a:t>Chimera</a:t>
                      </a:r>
                    </a:p>
                  </a:txBody>
                  <a:tcPr marL="6350" marR="6350" marT="6350" marB="0" anchor="ctr">
                    <a:solidFill>
                      <a:schemeClr val="accent4">
                        <a:lumMod val="20000"/>
                        <a:lumOff val="8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extLst>
                  <a:ext uri="{0D108BD9-81ED-4DB2-BD59-A6C34878D82A}">
                    <a16:rowId xmlns:a16="http://schemas.microsoft.com/office/drawing/2014/main" val="1407661270"/>
                  </a:ext>
                </a:extLst>
              </a:tr>
              <a:tr h="199102">
                <a:tc>
                  <a:txBody>
                    <a:bodyPr/>
                    <a:lstStyle/>
                    <a:p>
                      <a:pPr algn="ctr" fontAlgn="b"/>
                      <a:r>
                        <a:rPr lang="en-US" altLang="zh-CN" sz="1100" b="1" u="none" strike="noStrike" dirty="0">
                          <a:effectLst/>
                        </a:rPr>
                        <a:t>m</a:t>
                      </a:r>
                      <a:r>
                        <a:rPr lang="ja-JP" altLang="en-US" sz="1100" b="1" u="none" strike="noStrike" dirty="0">
                          <a:effectLst/>
                        </a:rPr>
                        <a:t>の値</a:t>
                      </a:r>
                      <a:endParaRPr lang="en-US" altLang="zh-CN" sz="1100" b="1" i="0" u="none" strike="noStrike" dirty="0">
                        <a:solidFill>
                          <a:srgbClr val="000000"/>
                        </a:solidFill>
                        <a:effectLst/>
                        <a:latin typeface="等线" panose="02010600030101010101" pitchFamily="2" charset="-122"/>
                        <a:ea typeface="+mn-ea"/>
                      </a:endParaRPr>
                    </a:p>
                  </a:txBody>
                  <a:tcPr marL="6350" marR="6350" marT="6350" marB="0" anchor="ctr">
                    <a:solidFill>
                      <a:schemeClr val="accent1">
                        <a:lumMod val="60000"/>
                        <a:lumOff val="40000"/>
                      </a:schemeClr>
                    </a:solidFill>
                  </a:tcPr>
                </a:tc>
                <a:tc>
                  <a:txBody>
                    <a:bodyPr/>
                    <a:lstStyle/>
                    <a:p>
                      <a:pPr algn="ctr" fontAlgn="b"/>
                      <a:r>
                        <a:rPr lang="ja-JP" altLang="en-US" sz="1200" b="1" i="0" u="none" strike="noStrike" dirty="0">
                          <a:solidFill>
                            <a:srgbClr val="000000"/>
                          </a:solidFill>
                          <a:effectLst/>
                          <a:latin typeface="等线" panose="02010600030101010101" pitchFamily="2" charset="-122"/>
                          <a:ea typeface="等线" panose="02010600030101010101" pitchFamily="2" charset="-122"/>
                        </a:rPr>
                        <a:t>ドロネー三角形</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a:txBody>
                    <a:bodyPr/>
                    <a:lstStyle/>
                    <a:p>
                      <a:pPr algn="ctr" fontAlgn="b"/>
                      <a:r>
                        <a:rPr lang="en-US" sz="1200" b="1" u="none" strike="noStrike" dirty="0">
                          <a:effectLst/>
                        </a:rPr>
                        <a:t>Seg</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a:txBody>
                    <a:bodyPr/>
                    <a:lstStyle/>
                    <a:p>
                      <a:pPr algn="ctr" fontAlgn="b"/>
                      <a:r>
                        <a:rPr lang="en-US" sz="1200" b="1" u="none" strike="noStrike" dirty="0">
                          <a:effectLst/>
                        </a:rPr>
                        <a:t>Nei</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a:txBody>
                    <a:bodyPr/>
                    <a:lstStyle/>
                    <a:p>
                      <a:pPr algn="ctr" fontAlgn="b"/>
                      <a:r>
                        <a:rPr lang="ja-JP" altLang="en-US" sz="1200" b="1" u="none" strike="noStrike" dirty="0">
                          <a:effectLst/>
                        </a:rPr>
                        <a:t>完全</a:t>
                      </a:r>
                      <a:endParaRPr lang="en-US" altLang="ja-JP" sz="1200" b="1" u="none" strike="noStrike" dirty="0">
                        <a:effectLst/>
                      </a:endParaRP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extLst>
                  <a:ext uri="{0D108BD9-81ED-4DB2-BD59-A6C34878D82A}">
                    <a16:rowId xmlns:a16="http://schemas.microsoft.com/office/drawing/2014/main" val="2497547486"/>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extLst>
                  <a:ext uri="{0D108BD9-81ED-4DB2-BD59-A6C34878D82A}">
                    <a16:rowId xmlns:a16="http://schemas.microsoft.com/office/drawing/2014/main" val="3449975955"/>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10</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extLst>
                  <a:ext uri="{0D108BD9-81ED-4DB2-BD59-A6C34878D82A}">
                    <a16:rowId xmlns:a16="http://schemas.microsoft.com/office/drawing/2014/main" val="2593547181"/>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11</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10</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10</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10</a:t>
                      </a:r>
                    </a:p>
                  </a:txBody>
                  <a:tcPr marL="6350" marR="6350" marT="6350" marB="0" anchor="ctr"/>
                </a:tc>
                <a:extLst>
                  <a:ext uri="{0D108BD9-81ED-4DB2-BD59-A6C34878D82A}">
                    <a16:rowId xmlns:a16="http://schemas.microsoft.com/office/drawing/2014/main" val="212596420"/>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25</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12</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11</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11</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11</a:t>
                      </a:r>
                    </a:p>
                  </a:txBody>
                  <a:tcPr marL="6350" marR="6350" marT="6350" marB="0" anchor="ctr"/>
                </a:tc>
                <a:extLst>
                  <a:ext uri="{0D108BD9-81ED-4DB2-BD59-A6C34878D82A}">
                    <a16:rowId xmlns:a16="http://schemas.microsoft.com/office/drawing/2014/main" val="4183745185"/>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31</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13</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12</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12</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12</a:t>
                      </a:r>
                    </a:p>
                  </a:txBody>
                  <a:tcPr marL="6350" marR="6350" marT="6350" marB="0" anchor="ctr"/>
                </a:tc>
                <a:extLst>
                  <a:ext uri="{0D108BD9-81ED-4DB2-BD59-A6C34878D82A}">
                    <a16:rowId xmlns:a16="http://schemas.microsoft.com/office/drawing/2014/main" val="204895625"/>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38</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14</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13</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13</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13</a:t>
                      </a:r>
                    </a:p>
                  </a:txBody>
                  <a:tcPr marL="6350" marR="6350" marT="6350" marB="0" anchor="ctr"/>
                </a:tc>
                <a:extLst>
                  <a:ext uri="{0D108BD9-81ED-4DB2-BD59-A6C34878D82A}">
                    <a16:rowId xmlns:a16="http://schemas.microsoft.com/office/drawing/2014/main" val="3407351894"/>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43</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15</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14</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14</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14</a:t>
                      </a:r>
                    </a:p>
                  </a:txBody>
                  <a:tcPr marL="6350" marR="6350" marT="6350" marB="0" anchor="ctr"/>
                </a:tc>
                <a:extLst>
                  <a:ext uri="{0D108BD9-81ED-4DB2-BD59-A6C34878D82A}">
                    <a16:rowId xmlns:a16="http://schemas.microsoft.com/office/drawing/2014/main" val="1588698888"/>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49</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15</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15</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15</a:t>
                      </a:r>
                    </a:p>
                  </a:txBody>
                  <a:tcPr marL="6350" marR="6350" marT="6350" marB="0" anchor="ctr"/>
                </a:tc>
                <a:extLst>
                  <a:ext uri="{0D108BD9-81ED-4DB2-BD59-A6C34878D82A}">
                    <a16:rowId xmlns:a16="http://schemas.microsoft.com/office/drawing/2014/main" val="1352268101"/>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62</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17</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tc>
                <a:extLst>
                  <a:ext uri="{0D108BD9-81ED-4DB2-BD59-A6C34878D82A}">
                    <a16:rowId xmlns:a16="http://schemas.microsoft.com/office/drawing/2014/main" val="2212303292"/>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70</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18</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6350" marR="6350" marT="6350" marB="0" anchor="ctr"/>
                </a:tc>
                <a:extLst>
                  <a:ext uri="{0D108BD9-81ED-4DB2-BD59-A6C34878D82A}">
                    <a16:rowId xmlns:a16="http://schemas.microsoft.com/office/drawing/2014/main" val="3974340685"/>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82</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19</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6350" marR="6350" marT="6350" marB="0" anchor="ctr"/>
                </a:tc>
                <a:extLst>
                  <a:ext uri="{0D108BD9-81ED-4DB2-BD59-A6C34878D82A}">
                    <a16:rowId xmlns:a16="http://schemas.microsoft.com/office/drawing/2014/main" val="322282495"/>
                  </a:ext>
                </a:extLst>
              </a:tr>
              <a:tr h="288000">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90</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20</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19</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19</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18</a:t>
                      </a:r>
                    </a:p>
                  </a:txBody>
                  <a:tcPr marL="6350" marR="6350" marT="6350" marB="0" anchor="ctr"/>
                </a:tc>
                <a:extLst>
                  <a:ext uri="{0D108BD9-81ED-4DB2-BD59-A6C34878D82A}">
                    <a16:rowId xmlns:a16="http://schemas.microsoft.com/office/drawing/2014/main" val="186301434"/>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107</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20</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19</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20</a:t>
                      </a:r>
                    </a:p>
                  </a:txBody>
                  <a:tcPr marL="6350" marR="6350" marT="6350" marB="0" anchor="ctr"/>
                </a:tc>
                <a:extLst>
                  <a:ext uri="{0D108BD9-81ED-4DB2-BD59-A6C34878D82A}">
                    <a16:rowId xmlns:a16="http://schemas.microsoft.com/office/drawing/2014/main" val="3751460024"/>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118</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22</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20</a:t>
                      </a:r>
                    </a:p>
                  </a:txBody>
                  <a:tcPr marL="6350" marR="6350" marT="6350" marB="0" anchor="ctr"/>
                </a:tc>
                <a:extLst>
                  <a:ext uri="{0D108BD9-81ED-4DB2-BD59-A6C34878D82A}">
                    <a16:rowId xmlns:a16="http://schemas.microsoft.com/office/drawing/2014/main" val="172475001"/>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137</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23</a:t>
                      </a:r>
                    </a:p>
                  </a:txBody>
                  <a:tcPr marL="6350" marR="6350" marT="6350"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22</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extLst>
                  <a:ext uri="{0D108BD9-81ED-4DB2-BD59-A6C34878D82A}">
                    <a16:rowId xmlns:a16="http://schemas.microsoft.com/office/drawing/2014/main" val="4250203640"/>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157</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24</a:t>
                      </a:r>
                    </a:p>
                  </a:txBody>
                  <a:tcPr marL="6350" marR="6350" marT="6350"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23</a:t>
                      </a:r>
                    </a:p>
                  </a:txBody>
                  <a:tcPr marL="6350" marR="6350" marT="6350"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23</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22</a:t>
                      </a:r>
                    </a:p>
                  </a:txBody>
                  <a:tcPr marL="6350" marR="6350" marT="6350" marB="0" anchor="ctr"/>
                </a:tc>
                <a:extLst>
                  <a:ext uri="{0D108BD9-81ED-4DB2-BD59-A6C34878D82A}">
                    <a16:rowId xmlns:a16="http://schemas.microsoft.com/office/drawing/2014/main" val="1413783282"/>
                  </a:ext>
                </a:extLst>
              </a:tr>
            </a:tbl>
          </a:graphicData>
        </a:graphic>
      </p:graphicFrame>
      <p:graphicFrame>
        <p:nvGraphicFramePr>
          <p:cNvPr id="7" name="表格 6">
            <a:extLst>
              <a:ext uri="{FF2B5EF4-FFF2-40B4-BE49-F238E27FC236}">
                <a16:creationId xmlns:a16="http://schemas.microsoft.com/office/drawing/2014/main" id="{293386EB-406F-7789-E6C3-1017ACB66B38}"/>
              </a:ext>
            </a:extLst>
          </p:cNvPr>
          <p:cNvGraphicFramePr>
            <a:graphicFrameLocks noGrp="1"/>
          </p:cNvGraphicFramePr>
          <p:nvPr>
            <p:extLst>
              <p:ext uri="{D42A27DB-BD31-4B8C-83A1-F6EECF244321}">
                <p14:modId xmlns:p14="http://schemas.microsoft.com/office/powerpoint/2010/main" val="1494439448"/>
              </p:ext>
            </p:extLst>
          </p:nvPr>
        </p:nvGraphicFramePr>
        <p:xfrm>
          <a:off x="4072809" y="1117742"/>
          <a:ext cx="3232800" cy="4762207"/>
        </p:xfrm>
        <a:graphic>
          <a:graphicData uri="http://schemas.openxmlformats.org/drawingml/2006/table">
            <a:tbl>
              <a:tblPr>
                <a:tableStyleId>{5C22544A-7EE6-4342-B048-85BDC9FD1C3A}</a:tableStyleId>
              </a:tblPr>
              <a:tblGrid>
                <a:gridCol w="612000">
                  <a:extLst>
                    <a:ext uri="{9D8B030D-6E8A-4147-A177-3AD203B41FA5}">
                      <a16:colId xmlns:a16="http://schemas.microsoft.com/office/drawing/2014/main" val="4051879806"/>
                    </a:ext>
                  </a:extLst>
                </a:gridCol>
                <a:gridCol w="655200">
                  <a:extLst>
                    <a:ext uri="{9D8B030D-6E8A-4147-A177-3AD203B41FA5}">
                      <a16:colId xmlns:a16="http://schemas.microsoft.com/office/drawing/2014/main" val="3233058470"/>
                    </a:ext>
                  </a:extLst>
                </a:gridCol>
                <a:gridCol w="655200">
                  <a:extLst>
                    <a:ext uri="{9D8B030D-6E8A-4147-A177-3AD203B41FA5}">
                      <a16:colId xmlns:a16="http://schemas.microsoft.com/office/drawing/2014/main" val="3309372112"/>
                    </a:ext>
                  </a:extLst>
                </a:gridCol>
                <a:gridCol w="655200">
                  <a:extLst>
                    <a:ext uri="{9D8B030D-6E8A-4147-A177-3AD203B41FA5}">
                      <a16:colId xmlns:a16="http://schemas.microsoft.com/office/drawing/2014/main" val="1211697899"/>
                    </a:ext>
                  </a:extLst>
                </a:gridCol>
                <a:gridCol w="655200">
                  <a:extLst>
                    <a:ext uri="{9D8B030D-6E8A-4147-A177-3AD203B41FA5}">
                      <a16:colId xmlns:a16="http://schemas.microsoft.com/office/drawing/2014/main" val="3328352299"/>
                    </a:ext>
                  </a:extLst>
                </a:gridCol>
              </a:tblGrid>
              <a:tr h="360000">
                <a:tc gridSpan="5">
                  <a:txBody>
                    <a:bodyPr/>
                    <a:lstStyle/>
                    <a:p>
                      <a:pPr algn="ctr" fontAlgn="b"/>
                      <a:r>
                        <a:rPr lang="en-US" altLang="zh-CN" sz="1200" b="1" i="0" u="none" strike="noStrike" dirty="0">
                          <a:solidFill>
                            <a:srgbClr val="000000"/>
                          </a:solidFill>
                          <a:effectLst/>
                          <a:latin typeface="等线" panose="02010600030101010101" pitchFamily="2" charset="-122"/>
                          <a:ea typeface="+mn-ea"/>
                        </a:rPr>
                        <a:t>Pegasus</a:t>
                      </a:r>
                    </a:p>
                  </a:txBody>
                  <a:tcPr marL="4447" marR="4447" marT="4447" marB="0" anchor="ctr">
                    <a:solidFill>
                      <a:schemeClr val="accent4">
                        <a:lumMod val="20000"/>
                        <a:lumOff val="8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extLst>
                  <a:ext uri="{0D108BD9-81ED-4DB2-BD59-A6C34878D82A}">
                    <a16:rowId xmlns:a16="http://schemas.microsoft.com/office/drawing/2014/main" val="677505813"/>
                  </a:ext>
                </a:extLst>
              </a:tr>
              <a:tr h="264422">
                <a:tc>
                  <a:txBody>
                    <a:bodyPr/>
                    <a:lstStyle/>
                    <a:p>
                      <a:pPr algn="ctr" fontAlgn="b"/>
                      <a:r>
                        <a:rPr lang="en-US" altLang="zh-CN" sz="1200" b="1" u="none" strike="noStrike" dirty="0">
                          <a:effectLst/>
                        </a:rPr>
                        <a:t>m</a:t>
                      </a:r>
                      <a:r>
                        <a:rPr lang="ja-JP" altLang="en-US" sz="1200" b="1" u="none" strike="noStrike" dirty="0">
                          <a:effectLst/>
                        </a:rPr>
                        <a:t>の値</a:t>
                      </a:r>
                      <a:endParaRPr lang="en-US" altLang="zh-CN" sz="1200" b="1" i="0" u="none" strike="noStrike" dirty="0">
                        <a:solidFill>
                          <a:srgbClr val="000000"/>
                        </a:solidFill>
                        <a:effectLst/>
                        <a:latin typeface="等线" panose="02010600030101010101" pitchFamily="2" charset="-122"/>
                        <a:ea typeface="+mn-ea"/>
                      </a:endParaRPr>
                    </a:p>
                  </a:txBody>
                  <a:tcPr marL="4447" marR="4447" marT="4447" marB="0" anchor="ctr">
                    <a:solidFill>
                      <a:schemeClr val="accent1">
                        <a:lumMod val="60000"/>
                        <a:lumOff val="40000"/>
                      </a:schemeClr>
                    </a:solidFill>
                  </a:tcPr>
                </a:tc>
                <a:tc>
                  <a:txBody>
                    <a:bodyPr/>
                    <a:lstStyle/>
                    <a:p>
                      <a:pPr algn="ctr" fontAlgn="b"/>
                      <a:r>
                        <a:rPr lang="ja-JP" altLang="en-US" sz="1200" b="1" i="0" u="none" strike="noStrike" dirty="0">
                          <a:solidFill>
                            <a:srgbClr val="000000"/>
                          </a:solidFill>
                          <a:effectLst/>
                          <a:latin typeface="等线" panose="02010600030101010101" pitchFamily="2" charset="-122"/>
                          <a:ea typeface="等线" panose="02010600030101010101" pitchFamily="2" charset="-122"/>
                        </a:rPr>
                        <a:t>ドロネー三角形</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a:txBody>
                    <a:bodyPr/>
                    <a:lstStyle/>
                    <a:p>
                      <a:pPr algn="ctr" fontAlgn="b"/>
                      <a:r>
                        <a:rPr lang="en-US" sz="1200" b="1" u="none" strike="noStrike" dirty="0">
                          <a:effectLst/>
                        </a:rPr>
                        <a:t>Seg</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a:txBody>
                    <a:bodyPr/>
                    <a:lstStyle/>
                    <a:p>
                      <a:pPr algn="ctr" fontAlgn="b"/>
                      <a:r>
                        <a:rPr lang="en-US" sz="1200" b="1" u="none" strike="noStrike" dirty="0">
                          <a:effectLst/>
                        </a:rPr>
                        <a:t>Nei</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a:txBody>
                    <a:bodyPr/>
                    <a:lstStyle/>
                    <a:p>
                      <a:pPr algn="ctr" fontAlgn="b"/>
                      <a:r>
                        <a:rPr lang="ja-JP" altLang="en-US" sz="1200" b="1" u="none" strike="noStrike" dirty="0">
                          <a:effectLst/>
                        </a:rPr>
                        <a:t>完全</a:t>
                      </a:r>
                      <a:endParaRPr lang="en-US" altLang="ja-JP" sz="1200" b="1" u="none" strike="noStrike" dirty="0">
                        <a:effectLst/>
                      </a:endParaRP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extLst>
                  <a:ext uri="{0D108BD9-81ED-4DB2-BD59-A6C34878D82A}">
                    <a16:rowId xmlns:a16="http://schemas.microsoft.com/office/drawing/2014/main" val="1702611473"/>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14</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14</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14</a:t>
                      </a:r>
                    </a:p>
                  </a:txBody>
                  <a:tcPr marL="4447" marR="4447" marT="4447" marB="0" anchor="ctr"/>
                </a:tc>
                <a:extLst>
                  <a:ext uri="{0D108BD9-81ED-4DB2-BD59-A6C34878D82A}">
                    <a16:rowId xmlns:a16="http://schemas.microsoft.com/office/drawing/2014/main" val="2295352637"/>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16</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16</a:t>
                      </a:r>
                    </a:p>
                  </a:txBody>
                  <a:tcPr marL="4447" marR="4447" marT="4447" marB="0" anchor="ctr"/>
                </a:tc>
                <a:extLst>
                  <a:ext uri="{0D108BD9-81ED-4DB2-BD59-A6C34878D82A}">
                    <a16:rowId xmlns:a16="http://schemas.microsoft.com/office/drawing/2014/main" val="151405512"/>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17</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17</a:t>
                      </a:r>
                    </a:p>
                  </a:txBody>
                  <a:tcPr marL="4447" marR="4447" marT="4447" marB="0" anchor="ctr"/>
                </a:tc>
                <a:extLst>
                  <a:ext uri="{0D108BD9-81ED-4DB2-BD59-A6C34878D82A}">
                    <a16:rowId xmlns:a16="http://schemas.microsoft.com/office/drawing/2014/main" val="1352822776"/>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25</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18</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17</a:t>
                      </a:r>
                    </a:p>
                  </a:txBody>
                  <a:tcPr marL="4447" marR="4447" marT="4447" marB="0" anchor="ctr"/>
                </a:tc>
                <a:extLst>
                  <a:ext uri="{0D108BD9-81ED-4DB2-BD59-A6C34878D82A}">
                    <a16:rowId xmlns:a16="http://schemas.microsoft.com/office/drawing/2014/main" val="4194795350"/>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28</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19</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18</a:t>
                      </a:r>
                    </a:p>
                  </a:txBody>
                  <a:tcPr marL="4447" marR="4447" marT="4447" marB="0" anchor="ctr"/>
                </a:tc>
                <a:extLst>
                  <a:ext uri="{0D108BD9-81ED-4DB2-BD59-A6C34878D82A}">
                    <a16:rowId xmlns:a16="http://schemas.microsoft.com/office/drawing/2014/main" val="1408538886"/>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36</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21</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20</a:t>
                      </a:r>
                    </a:p>
                  </a:txBody>
                  <a:tcPr marL="4447" marR="4447" marT="4447" marB="0" anchor="ctr"/>
                </a:tc>
                <a:extLst>
                  <a:ext uri="{0D108BD9-81ED-4DB2-BD59-A6C34878D82A}">
                    <a16:rowId xmlns:a16="http://schemas.microsoft.com/office/drawing/2014/main" val="3641814430"/>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37</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22</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20</a:t>
                      </a:r>
                    </a:p>
                  </a:txBody>
                  <a:tcPr marL="4447" marR="4447" marT="4447" marB="0" anchor="ctr"/>
                </a:tc>
                <a:extLst>
                  <a:ext uri="{0D108BD9-81ED-4DB2-BD59-A6C34878D82A}">
                    <a16:rowId xmlns:a16="http://schemas.microsoft.com/office/drawing/2014/main" val="2404847958"/>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42</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23</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21</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21</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21</a:t>
                      </a:r>
                    </a:p>
                  </a:txBody>
                  <a:tcPr marL="4447" marR="4447" marT="4447" marB="0" anchor="ctr"/>
                </a:tc>
                <a:extLst>
                  <a:ext uri="{0D108BD9-81ED-4DB2-BD59-A6C34878D82A}">
                    <a16:rowId xmlns:a16="http://schemas.microsoft.com/office/drawing/2014/main" val="3461577585"/>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44</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24</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21</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22</a:t>
                      </a:r>
                    </a:p>
                  </a:txBody>
                  <a:tcPr marL="4447" marR="4447" marT="4447" marB="0" anchor="ctr"/>
                </a:tc>
                <a:extLst>
                  <a:ext uri="{0D108BD9-81ED-4DB2-BD59-A6C34878D82A}">
                    <a16:rowId xmlns:a16="http://schemas.microsoft.com/office/drawing/2014/main" val="1253901222"/>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49</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25</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4447" marR="4447" marT="4447" marB="0" anchor="ctr"/>
                </a:tc>
                <a:extLst>
                  <a:ext uri="{0D108BD9-81ED-4DB2-BD59-A6C34878D82A}">
                    <a16:rowId xmlns:a16="http://schemas.microsoft.com/office/drawing/2014/main" val="1773394887"/>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61</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26</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24</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4447" marR="4447" marT="4447" marB="0" anchor="ctr"/>
                </a:tc>
                <a:extLst>
                  <a:ext uri="{0D108BD9-81ED-4DB2-BD59-A6C34878D82A}">
                    <a16:rowId xmlns:a16="http://schemas.microsoft.com/office/drawing/2014/main" val="3565472147"/>
                  </a:ext>
                </a:extLst>
              </a:tr>
              <a:tr h="288000">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70</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27</a:t>
                      </a:r>
                    </a:p>
                  </a:txBody>
                  <a:tcPr marL="4447" marR="4447" marT="4447"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25</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25</a:t>
                      </a:r>
                    </a:p>
                  </a:txBody>
                  <a:tcPr marL="4447" marR="4447" marT="4447" marB="0" anchor="ctr"/>
                </a:tc>
                <a:extLst>
                  <a:ext uri="{0D108BD9-81ED-4DB2-BD59-A6C34878D82A}">
                    <a16:rowId xmlns:a16="http://schemas.microsoft.com/office/drawing/2014/main" val="3633981042"/>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82</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28</a:t>
                      </a:r>
                    </a:p>
                  </a:txBody>
                  <a:tcPr marL="4447" marR="4447" marT="4447"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25</a:t>
                      </a:r>
                    </a:p>
                  </a:txBody>
                  <a:tcPr marL="4447" marR="4447" marT="4447" marB="0" anchor="ctr"/>
                </a:tc>
                <a:extLst>
                  <a:ext uri="{0D108BD9-81ED-4DB2-BD59-A6C34878D82A}">
                    <a16:rowId xmlns:a16="http://schemas.microsoft.com/office/drawing/2014/main" val="2348146764"/>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83</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kern="1200" dirty="0">
                          <a:solidFill>
                            <a:srgbClr val="FF0000"/>
                          </a:solidFill>
                          <a:effectLst/>
                          <a:latin typeface="等线" panose="02010600030101010101" pitchFamily="2" charset="-122"/>
                          <a:ea typeface="等线" panose="02010600030101010101" pitchFamily="2" charset="-122"/>
                          <a:cs typeface="+mn-cs"/>
                        </a:rPr>
                        <a:t>29</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25</a:t>
                      </a:r>
                    </a:p>
                  </a:txBody>
                  <a:tcPr marL="4447" marR="4447" marT="4447" marB="0" anchor="ctr"/>
                </a:tc>
                <a:extLst>
                  <a:ext uri="{0D108BD9-81ED-4DB2-BD59-A6C34878D82A}">
                    <a16:rowId xmlns:a16="http://schemas.microsoft.com/office/drawing/2014/main" val="4251696542"/>
                  </a:ext>
                </a:extLst>
              </a:tr>
            </a:tbl>
          </a:graphicData>
        </a:graphic>
      </p:graphicFrame>
      <p:graphicFrame>
        <p:nvGraphicFramePr>
          <p:cNvPr id="8" name="表格 7">
            <a:extLst>
              <a:ext uri="{FF2B5EF4-FFF2-40B4-BE49-F238E27FC236}">
                <a16:creationId xmlns:a16="http://schemas.microsoft.com/office/drawing/2014/main" id="{A59E50AE-6260-5701-13DC-9F33477D3262}"/>
              </a:ext>
            </a:extLst>
          </p:cNvPr>
          <p:cNvGraphicFramePr>
            <a:graphicFrameLocks noGrp="1"/>
          </p:cNvGraphicFramePr>
          <p:nvPr>
            <p:extLst>
              <p:ext uri="{D42A27DB-BD31-4B8C-83A1-F6EECF244321}">
                <p14:modId xmlns:p14="http://schemas.microsoft.com/office/powerpoint/2010/main" val="2566854524"/>
              </p:ext>
            </p:extLst>
          </p:nvPr>
        </p:nvGraphicFramePr>
        <p:xfrm>
          <a:off x="7917020" y="1117742"/>
          <a:ext cx="3276000" cy="4186846"/>
        </p:xfrm>
        <a:graphic>
          <a:graphicData uri="http://schemas.openxmlformats.org/drawingml/2006/table">
            <a:tbl>
              <a:tblPr>
                <a:tableStyleId>{5C22544A-7EE6-4342-B048-85BDC9FD1C3A}</a:tableStyleId>
              </a:tblPr>
              <a:tblGrid>
                <a:gridCol w="655200">
                  <a:extLst>
                    <a:ext uri="{9D8B030D-6E8A-4147-A177-3AD203B41FA5}">
                      <a16:colId xmlns:a16="http://schemas.microsoft.com/office/drawing/2014/main" val="3047714197"/>
                    </a:ext>
                  </a:extLst>
                </a:gridCol>
                <a:gridCol w="655200">
                  <a:extLst>
                    <a:ext uri="{9D8B030D-6E8A-4147-A177-3AD203B41FA5}">
                      <a16:colId xmlns:a16="http://schemas.microsoft.com/office/drawing/2014/main" val="964682185"/>
                    </a:ext>
                  </a:extLst>
                </a:gridCol>
                <a:gridCol w="655200">
                  <a:extLst>
                    <a:ext uri="{9D8B030D-6E8A-4147-A177-3AD203B41FA5}">
                      <a16:colId xmlns:a16="http://schemas.microsoft.com/office/drawing/2014/main" val="2777620497"/>
                    </a:ext>
                  </a:extLst>
                </a:gridCol>
                <a:gridCol w="655200">
                  <a:extLst>
                    <a:ext uri="{9D8B030D-6E8A-4147-A177-3AD203B41FA5}">
                      <a16:colId xmlns:a16="http://schemas.microsoft.com/office/drawing/2014/main" val="1529233666"/>
                    </a:ext>
                  </a:extLst>
                </a:gridCol>
                <a:gridCol w="655200">
                  <a:extLst>
                    <a:ext uri="{9D8B030D-6E8A-4147-A177-3AD203B41FA5}">
                      <a16:colId xmlns:a16="http://schemas.microsoft.com/office/drawing/2014/main" val="286372952"/>
                    </a:ext>
                  </a:extLst>
                </a:gridCol>
              </a:tblGrid>
              <a:tr h="360000">
                <a:tc gridSpan="5">
                  <a:txBody>
                    <a:bodyPr/>
                    <a:lstStyle/>
                    <a:p>
                      <a:pPr algn="ctr" fontAlgn="b"/>
                      <a:r>
                        <a:rPr lang="en-US" altLang="zh-CN" sz="1200" b="1" i="0" u="none" strike="noStrike" dirty="0">
                          <a:solidFill>
                            <a:srgbClr val="000000"/>
                          </a:solidFill>
                          <a:effectLst/>
                          <a:latin typeface="等线" panose="02010600030101010101" pitchFamily="2" charset="-122"/>
                          <a:ea typeface="+mn-ea"/>
                        </a:rPr>
                        <a:t>Zephyr</a:t>
                      </a:r>
                    </a:p>
                  </a:txBody>
                  <a:tcPr marL="5086" marR="5086" marT="5086" marB="0" anchor="ctr">
                    <a:solidFill>
                      <a:schemeClr val="accent4">
                        <a:lumMod val="20000"/>
                        <a:lumOff val="8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extLst>
                  <a:ext uri="{0D108BD9-81ED-4DB2-BD59-A6C34878D82A}">
                    <a16:rowId xmlns:a16="http://schemas.microsoft.com/office/drawing/2014/main" val="1674763738"/>
                  </a:ext>
                </a:extLst>
              </a:tr>
              <a:tr h="370800">
                <a:tc>
                  <a:txBody>
                    <a:bodyPr/>
                    <a:lstStyle/>
                    <a:p>
                      <a:pPr algn="ctr" fontAlgn="b"/>
                      <a:r>
                        <a:rPr lang="en-US" altLang="zh-CN" sz="1200" b="1" u="none" strike="noStrike" dirty="0">
                          <a:effectLst/>
                        </a:rPr>
                        <a:t>m</a:t>
                      </a:r>
                      <a:r>
                        <a:rPr lang="ja-JP" altLang="en-US" sz="1200" b="1" u="none" strike="noStrike" dirty="0">
                          <a:effectLst/>
                        </a:rPr>
                        <a:t>の値</a:t>
                      </a:r>
                      <a:endParaRPr lang="en-US" altLang="zh-CN" sz="1200" b="1" i="0" u="none" strike="noStrike" dirty="0">
                        <a:solidFill>
                          <a:srgbClr val="000000"/>
                        </a:solidFill>
                        <a:effectLst/>
                        <a:latin typeface="等线" panose="02010600030101010101" pitchFamily="2" charset="-122"/>
                        <a:ea typeface="+mn-ea"/>
                      </a:endParaRPr>
                    </a:p>
                  </a:txBody>
                  <a:tcPr marL="5086" marR="5086" marT="5086" marB="0" anchor="ctr">
                    <a:solidFill>
                      <a:schemeClr val="accent1">
                        <a:lumMod val="60000"/>
                        <a:lumOff val="40000"/>
                      </a:schemeClr>
                    </a:solidFill>
                  </a:tcPr>
                </a:tc>
                <a:tc>
                  <a:txBody>
                    <a:bodyPr/>
                    <a:lstStyle/>
                    <a:p>
                      <a:pPr algn="ctr" fontAlgn="b"/>
                      <a:r>
                        <a:rPr lang="ja-JP" altLang="en-US" sz="1200" b="1" i="0" u="none" strike="noStrike" dirty="0">
                          <a:solidFill>
                            <a:srgbClr val="000000"/>
                          </a:solidFill>
                          <a:effectLst/>
                          <a:latin typeface="等线" panose="02010600030101010101" pitchFamily="2" charset="-122"/>
                          <a:ea typeface="等线" panose="02010600030101010101" pitchFamily="2" charset="-122"/>
                        </a:rPr>
                        <a:t>ドロネー三角形</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a:txBody>
                    <a:bodyPr/>
                    <a:lstStyle/>
                    <a:p>
                      <a:pPr algn="ctr" fontAlgn="b"/>
                      <a:r>
                        <a:rPr lang="en-US" sz="1200" b="1" u="none" strike="noStrike" dirty="0">
                          <a:effectLst/>
                        </a:rPr>
                        <a:t>Seg</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a:txBody>
                    <a:bodyPr/>
                    <a:lstStyle/>
                    <a:p>
                      <a:pPr algn="ctr" fontAlgn="b"/>
                      <a:r>
                        <a:rPr lang="en-US" sz="1200" b="1" u="none" strike="noStrike" dirty="0">
                          <a:effectLst/>
                        </a:rPr>
                        <a:t>Nei</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a:txBody>
                    <a:bodyPr/>
                    <a:lstStyle/>
                    <a:p>
                      <a:pPr algn="ctr" fontAlgn="b"/>
                      <a:r>
                        <a:rPr lang="ja-JP" altLang="en-US" sz="1200" b="1" u="none" strike="noStrike" dirty="0">
                          <a:effectLst/>
                        </a:rPr>
                        <a:t>完全</a:t>
                      </a:r>
                      <a:endParaRPr lang="en-US" altLang="ja-JP" sz="1200" b="1" u="none" strike="noStrike" dirty="0">
                        <a:effectLst/>
                      </a:endParaRP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extLst>
                  <a:ext uri="{0D108BD9-81ED-4DB2-BD59-A6C34878D82A}">
                    <a16:rowId xmlns:a16="http://schemas.microsoft.com/office/drawing/2014/main" val="3248897016"/>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15</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16</a:t>
                      </a:r>
                    </a:p>
                  </a:txBody>
                  <a:tcPr marL="5086" marR="5086" marT="5086" marB="0" anchor="ctr"/>
                </a:tc>
                <a:extLst>
                  <a:ext uri="{0D108BD9-81ED-4DB2-BD59-A6C34878D82A}">
                    <a16:rowId xmlns:a16="http://schemas.microsoft.com/office/drawing/2014/main" val="2008481515"/>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16</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16</a:t>
                      </a:r>
                    </a:p>
                  </a:txBody>
                  <a:tcPr marL="5086" marR="5086" marT="5086" marB="0" anchor="ctr"/>
                </a:tc>
                <a:extLst>
                  <a:ext uri="{0D108BD9-81ED-4DB2-BD59-A6C34878D82A}">
                    <a16:rowId xmlns:a16="http://schemas.microsoft.com/office/drawing/2014/main" val="3707505269"/>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18</a:t>
                      </a:r>
                    </a:p>
                  </a:txBody>
                  <a:tcPr marL="5086" marR="5086" marT="5086" marB="0" anchor="ctr"/>
                </a:tc>
                <a:extLst>
                  <a:ext uri="{0D108BD9-81ED-4DB2-BD59-A6C34878D82A}">
                    <a16:rowId xmlns:a16="http://schemas.microsoft.com/office/drawing/2014/main" val="173014619"/>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22</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18</a:t>
                      </a:r>
                    </a:p>
                  </a:txBody>
                  <a:tcPr marL="5086" marR="5086" marT="5086" marB="0" anchor="ctr"/>
                </a:tc>
                <a:extLst>
                  <a:ext uri="{0D108BD9-81ED-4DB2-BD59-A6C34878D82A}">
                    <a16:rowId xmlns:a16="http://schemas.microsoft.com/office/drawing/2014/main" val="1241270581"/>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24</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21</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19</a:t>
                      </a:r>
                    </a:p>
                  </a:txBody>
                  <a:tcPr marL="5086" marR="5086" marT="5086" marB="0" anchor="ctr"/>
                </a:tc>
                <a:extLst>
                  <a:ext uri="{0D108BD9-81ED-4DB2-BD59-A6C34878D82A}">
                    <a16:rowId xmlns:a16="http://schemas.microsoft.com/office/drawing/2014/main" val="3526957209"/>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30</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20</a:t>
                      </a:r>
                    </a:p>
                  </a:txBody>
                  <a:tcPr marL="5086" marR="5086" marT="5086" marB="0" anchor="ctr"/>
                </a:tc>
                <a:extLst>
                  <a:ext uri="{0D108BD9-81ED-4DB2-BD59-A6C34878D82A}">
                    <a16:rowId xmlns:a16="http://schemas.microsoft.com/office/drawing/2014/main" val="867803109"/>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34</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21</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21</a:t>
                      </a:r>
                    </a:p>
                  </a:txBody>
                  <a:tcPr marL="5086" marR="5086" marT="5086" marB="0" anchor="ctr"/>
                </a:tc>
                <a:extLst>
                  <a:ext uri="{0D108BD9-81ED-4DB2-BD59-A6C34878D82A}">
                    <a16:rowId xmlns:a16="http://schemas.microsoft.com/office/drawing/2014/main" val="2388804129"/>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39</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22</a:t>
                      </a:r>
                    </a:p>
                  </a:txBody>
                  <a:tcPr marL="5086" marR="5086" marT="5086" marB="0" anchor="ctr"/>
                </a:tc>
                <a:extLst>
                  <a:ext uri="{0D108BD9-81ED-4DB2-BD59-A6C34878D82A}">
                    <a16:rowId xmlns:a16="http://schemas.microsoft.com/office/drawing/2014/main" val="3460403638"/>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43</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25</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5086" marR="5086" marT="5086" marB="0" anchor="ctr"/>
                </a:tc>
                <a:extLst>
                  <a:ext uri="{0D108BD9-81ED-4DB2-BD59-A6C34878D82A}">
                    <a16:rowId xmlns:a16="http://schemas.microsoft.com/office/drawing/2014/main" val="2995560316"/>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52</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26</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5086" marR="5086" marT="5086" marB="0" anchor="ctr"/>
                </a:tc>
                <a:extLst>
                  <a:ext uri="{0D108BD9-81ED-4DB2-BD59-A6C34878D82A}">
                    <a16:rowId xmlns:a16="http://schemas.microsoft.com/office/drawing/2014/main" val="1607713834"/>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57</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27</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26</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25</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25</a:t>
                      </a:r>
                    </a:p>
                  </a:txBody>
                  <a:tcPr marL="5086" marR="5086" marT="5086" marB="0" anchor="ctr"/>
                </a:tc>
                <a:extLst>
                  <a:ext uri="{0D108BD9-81ED-4DB2-BD59-A6C34878D82A}">
                    <a16:rowId xmlns:a16="http://schemas.microsoft.com/office/drawing/2014/main" val="3821285468"/>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61</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28</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26</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26</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25</a:t>
                      </a:r>
                    </a:p>
                  </a:txBody>
                  <a:tcPr marL="5086" marR="5086" marT="5086" marB="0" anchor="ctr"/>
                </a:tc>
                <a:extLst>
                  <a:ext uri="{0D108BD9-81ED-4DB2-BD59-A6C34878D82A}">
                    <a16:rowId xmlns:a16="http://schemas.microsoft.com/office/drawing/2014/main" val="2102561213"/>
                  </a:ext>
                </a:extLst>
              </a:tr>
            </a:tbl>
          </a:graphicData>
        </a:graphic>
      </p:graphicFrame>
      <p:sp>
        <p:nvSpPr>
          <p:cNvPr id="9" name="文本框 8">
            <a:extLst>
              <a:ext uri="{FF2B5EF4-FFF2-40B4-BE49-F238E27FC236}">
                <a16:creationId xmlns:a16="http://schemas.microsoft.com/office/drawing/2014/main" id="{5CF75C82-EA4A-DE62-C49B-7D7B0E3A3FC2}"/>
              </a:ext>
            </a:extLst>
          </p:cNvPr>
          <p:cNvSpPr txBox="1"/>
          <p:nvPr/>
        </p:nvSpPr>
        <p:spPr>
          <a:xfrm>
            <a:off x="7421420" y="5436977"/>
            <a:ext cx="4267200" cy="1323439"/>
          </a:xfrm>
          <a:prstGeom prst="rect">
            <a:avLst/>
          </a:prstGeom>
          <a:noFill/>
        </p:spPr>
        <p:txBody>
          <a:bodyPr wrap="square" rtlCol="0">
            <a:spAutoFit/>
          </a:bodyPr>
          <a:lstStyle/>
          <a:p>
            <a:pPr marL="171450" indent="-171450">
              <a:buFont typeface="Arial" panose="020B0604020202020204" pitchFamily="34" charset="0"/>
              <a:buChar char="•"/>
            </a:pPr>
            <a:r>
              <a:rPr lang="ja-JP" altLang="en-US" sz="1600" dirty="0"/>
              <a:t>同じトポロジーでドロネー三角形状分割が</a:t>
            </a:r>
            <a:r>
              <a:rPr lang="ja-JP" altLang="en-US" sz="1600" b="1" dirty="0"/>
              <a:t>最大</a:t>
            </a:r>
            <a:r>
              <a:rPr lang="en-US" altLang="ja-JP" sz="1600" b="1" dirty="0"/>
              <a:t>4</a:t>
            </a:r>
            <a:r>
              <a:rPr lang="ja-JP" altLang="en-US" sz="1600" b="1" dirty="0"/>
              <a:t>大きい</a:t>
            </a:r>
            <a:r>
              <a:rPr lang="ja-JP" altLang="en-US" sz="1600" dirty="0"/>
              <a:t>問題を埋め込みできる</a:t>
            </a:r>
            <a:endParaRPr lang="en-US" altLang="ja-JP" sz="1600" dirty="0"/>
          </a:p>
          <a:p>
            <a:pPr marL="285750" indent="-285750">
              <a:buFont typeface="Arial" panose="020B0604020202020204" pitchFamily="34" charset="0"/>
              <a:buChar char="•"/>
            </a:pPr>
            <a:endParaRPr lang="en-US" altLang="ja-JP" sz="1600" dirty="0"/>
          </a:p>
          <a:p>
            <a:pPr marL="171450" indent="-171450">
              <a:buFont typeface="Arial" panose="020B0604020202020204" pitchFamily="34" charset="0"/>
              <a:buChar char="•"/>
            </a:pPr>
            <a:r>
              <a:rPr lang="ja-JP" altLang="en-US" sz="1600" dirty="0"/>
              <a:t>提案手法の</a:t>
            </a:r>
            <a:r>
              <a:rPr lang="en-US" altLang="ja-JP" sz="1600" dirty="0"/>
              <a:t>Seg</a:t>
            </a:r>
            <a:r>
              <a:rPr lang="ja-JP" altLang="en-US" sz="1600" dirty="0"/>
              <a:t>と</a:t>
            </a:r>
            <a:r>
              <a:rPr lang="en-US" altLang="ja-JP" sz="1600" dirty="0"/>
              <a:t>Nei</a:t>
            </a:r>
            <a:r>
              <a:rPr lang="ja-JP" altLang="en-US" sz="1600" dirty="0"/>
              <a:t>グラフは大体サイズが</a:t>
            </a:r>
            <a:r>
              <a:rPr lang="en-US" altLang="ja-JP" sz="1600" b="1" dirty="0"/>
              <a:t>1</a:t>
            </a:r>
            <a:r>
              <a:rPr lang="ja-JP" altLang="en-US" sz="1600" b="1" dirty="0"/>
              <a:t>大きい</a:t>
            </a:r>
            <a:r>
              <a:rPr lang="ja-JP" altLang="en-US" sz="1600" dirty="0"/>
              <a:t>の問題を埋め込みできる</a:t>
            </a:r>
            <a:endParaRPr lang="zh-CN" altLang="en-US" sz="1600" dirty="0"/>
          </a:p>
        </p:txBody>
      </p:sp>
    </p:spTree>
    <p:extLst>
      <p:ext uri="{BB962C8B-B14F-4D97-AF65-F5344CB8AC3E}">
        <p14:creationId xmlns:p14="http://schemas.microsoft.com/office/powerpoint/2010/main" val="1911567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562063-522D-C42A-5828-81A68BADAAB8}"/>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D3740F27-A519-EE41-32A4-D42D7BD82B06}"/>
              </a:ext>
            </a:extLst>
          </p:cNvPr>
          <p:cNvSpPr txBox="1"/>
          <p:nvPr/>
        </p:nvSpPr>
        <p:spPr>
          <a:xfrm>
            <a:off x="301086" y="241382"/>
            <a:ext cx="4880514" cy="584775"/>
          </a:xfrm>
          <a:prstGeom prst="rect">
            <a:avLst/>
          </a:prstGeom>
          <a:noFill/>
        </p:spPr>
        <p:txBody>
          <a:bodyPr wrap="square" rtlCol="0">
            <a:spAutoFit/>
          </a:bodyPr>
          <a:lstStyle/>
          <a:p>
            <a:r>
              <a:rPr lang="ja-JP" altLang="en-US" sz="3200" b="1" dirty="0"/>
              <a:t>まとめ</a:t>
            </a:r>
            <a:endParaRPr lang="zh-CN" altLang="en-US" sz="3200" b="1" dirty="0"/>
          </a:p>
        </p:txBody>
      </p:sp>
      <p:sp>
        <p:nvSpPr>
          <p:cNvPr id="3" name="矩形: 圆角 2">
            <a:extLst>
              <a:ext uri="{FF2B5EF4-FFF2-40B4-BE49-F238E27FC236}">
                <a16:creationId xmlns:a16="http://schemas.microsoft.com/office/drawing/2014/main" id="{793C7799-8C46-E9FE-948F-9D88D6C2B0F6}"/>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97CE3274-4A42-BF20-B670-C82E9A9E6F91}"/>
              </a:ext>
            </a:extLst>
          </p:cNvPr>
          <p:cNvSpPr txBox="1"/>
          <p:nvPr/>
        </p:nvSpPr>
        <p:spPr>
          <a:xfrm>
            <a:off x="272900" y="1226209"/>
            <a:ext cx="10650972" cy="2308324"/>
          </a:xfrm>
          <a:prstGeom prst="rect">
            <a:avLst/>
          </a:prstGeom>
          <a:noFill/>
        </p:spPr>
        <p:txBody>
          <a:bodyPr wrap="square">
            <a:spAutoFit/>
          </a:bodyPr>
          <a:lstStyle/>
          <a:p>
            <a:pPr marL="285750" indent="-285750">
              <a:buFont typeface="Wingdings" panose="05000000000000000000" pitchFamily="2" charset="2"/>
              <a:buChar char="Ø"/>
            </a:pPr>
            <a:r>
              <a:rPr lang="ja-JP" altLang="en-US" b="1" dirty="0"/>
              <a:t>本論文では</a:t>
            </a:r>
            <a:endParaRPr lang="en-US" altLang="ja-JP" b="1" dirty="0"/>
          </a:p>
          <a:p>
            <a:pPr marL="285750" indent="-285750">
              <a:buFont typeface="Wingdings" panose="05000000000000000000" pitchFamily="2" charset="2"/>
              <a:buChar char="Ø"/>
            </a:pPr>
            <a:endParaRPr lang="en-US" altLang="ja-JP" b="1" dirty="0"/>
          </a:p>
          <a:p>
            <a:pPr marL="285750" indent="-285750">
              <a:buFont typeface="Wingdings" panose="05000000000000000000" pitchFamily="2" charset="2"/>
              <a:buChar char="Ø"/>
            </a:pPr>
            <a:endParaRPr lang="en-US" altLang="ja-JP" b="1" dirty="0"/>
          </a:p>
          <a:p>
            <a:pPr marL="285750" indent="-285750">
              <a:buFont typeface="Arial" panose="020B0604020202020204" pitchFamily="34" charset="0"/>
              <a:buChar char="•"/>
            </a:pPr>
            <a:r>
              <a:rPr lang="en-US" altLang="ja-JP" dirty="0"/>
              <a:t>TSP</a:t>
            </a:r>
            <a:r>
              <a:rPr lang="ja-JP" altLang="en-US" dirty="0"/>
              <a:t>問題を特定して、二つの制限されたグラフの作成方法を提案した</a:t>
            </a:r>
            <a:endParaRPr lang="en-US" altLang="ja-JP" dirty="0"/>
          </a:p>
          <a:p>
            <a:endParaRPr lang="en-US" altLang="ja-JP" dirty="0"/>
          </a:p>
          <a:p>
            <a:pPr marL="285750" indent="-285750">
              <a:buFont typeface="Arial" panose="020B0604020202020204" pitchFamily="34" charset="0"/>
              <a:buChar char="•"/>
            </a:pPr>
            <a:r>
              <a:rPr lang="ja-JP" altLang="en-US" dirty="0"/>
              <a:t>制限されたグラフで大幅に</a:t>
            </a:r>
            <a:r>
              <a:rPr lang="ja-JP" altLang="en-US" b="1" dirty="0"/>
              <a:t>二次項数を削減できる</a:t>
            </a:r>
            <a:endParaRPr lang="en-US" altLang="ja-JP" b="1" dirty="0"/>
          </a:p>
          <a:p>
            <a:endParaRPr lang="en-US" altLang="ja-JP" dirty="0"/>
          </a:p>
          <a:p>
            <a:pPr marL="285750" indent="-285750">
              <a:buFont typeface="Arial" panose="020B0604020202020204" pitchFamily="34" charset="0"/>
              <a:buChar char="•"/>
            </a:pPr>
            <a:r>
              <a:rPr lang="ja-JP" altLang="en-US" dirty="0"/>
              <a:t>マイナー埋め込みで</a:t>
            </a:r>
            <a:r>
              <a:rPr lang="ja-JP" altLang="en-US" b="1" dirty="0"/>
              <a:t>より大きい</a:t>
            </a:r>
            <a:r>
              <a:rPr lang="ja-JP" altLang="en-US" dirty="0"/>
              <a:t>問題を埋め込みできる</a:t>
            </a:r>
            <a:endParaRPr lang="en-US" altLang="ja-JP" dirty="0"/>
          </a:p>
        </p:txBody>
      </p:sp>
      <p:grpSp>
        <p:nvGrpSpPr>
          <p:cNvPr id="4" name="组合 3">
            <a:extLst>
              <a:ext uri="{FF2B5EF4-FFF2-40B4-BE49-F238E27FC236}">
                <a16:creationId xmlns:a16="http://schemas.microsoft.com/office/drawing/2014/main" id="{697F6599-AD95-8E93-8AF7-3594EC6CE9DE}"/>
              </a:ext>
            </a:extLst>
          </p:cNvPr>
          <p:cNvGrpSpPr/>
          <p:nvPr/>
        </p:nvGrpSpPr>
        <p:grpSpPr>
          <a:xfrm>
            <a:off x="3149421" y="4104221"/>
            <a:ext cx="6143944" cy="2308324"/>
            <a:chOff x="879656" y="4369488"/>
            <a:chExt cx="4973945" cy="1868747"/>
          </a:xfrm>
        </p:grpSpPr>
        <p:grpSp>
          <p:nvGrpSpPr>
            <p:cNvPr id="6" name="组合 5">
              <a:extLst>
                <a:ext uri="{FF2B5EF4-FFF2-40B4-BE49-F238E27FC236}">
                  <a16:creationId xmlns:a16="http://schemas.microsoft.com/office/drawing/2014/main" id="{1B036190-B8E6-FB49-9B10-C90CDAADA2BC}"/>
                </a:ext>
              </a:extLst>
            </p:cNvPr>
            <p:cNvGrpSpPr/>
            <p:nvPr/>
          </p:nvGrpSpPr>
          <p:grpSpPr>
            <a:xfrm>
              <a:off x="879656" y="4412804"/>
              <a:ext cx="1488199" cy="1221609"/>
              <a:chOff x="886691" y="3441643"/>
              <a:chExt cx="1907308" cy="1565640"/>
            </a:xfrm>
          </p:grpSpPr>
          <p:sp>
            <p:nvSpPr>
              <p:cNvPr id="29" name="椭圆 28">
                <a:extLst>
                  <a:ext uri="{FF2B5EF4-FFF2-40B4-BE49-F238E27FC236}">
                    <a16:creationId xmlns:a16="http://schemas.microsoft.com/office/drawing/2014/main" id="{A4B4B7B6-9AE0-514A-0FE1-A75EFB9D038F}"/>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0" name="椭圆 29">
                <a:extLst>
                  <a:ext uri="{FF2B5EF4-FFF2-40B4-BE49-F238E27FC236}">
                    <a16:creationId xmlns:a16="http://schemas.microsoft.com/office/drawing/2014/main" id="{9A011C60-484F-6136-E923-422517BDB7AD}"/>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1" name="椭圆 30">
                <a:extLst>
                  <a:ext uri="{FF2B5EF4-FFF2-40B4-BE49-F238E27FC236}">
                    <a16:creationId xmlns:a16="http://schemas.microsoft.com/office/drawing/2014/main" id="{094B0572-B138-A9FA-CD0F-D66EADDD371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2" name="椭圆 31">
                <a:extLst>
                  <a:ext uri="{FF2B5EF4-FFF2-40B4-BE49-F238E27FC236}">
                    <a16:creationId xmlns:a16="http://schemas.microsoft.com/office/drawing/2014/main" id="{540CED3A-F3B1-D7A0-DAC5-D46673D54CE2}"/>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3" name="椭圆 32">
                <a:extLst>
                  <a:ext uri="{FF2B5EF4-FFF2-40B4-BE49-F238E27FC236}">
                    <a16:creationId xmlns:a16="http://schemas.microsoft.com/office/drawing/2014/main" id="{12DE38C6-84D7-1BDF-1AD7-494174F39D2E}"/>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34" name="直接连接符 33">
                <a:extLst>
                  <a:ext uri="{FF2B5EF4-FFF2-40B4-BE49-F238E27FC236}">
                    <a16:creationId xmlns:a16="http://schemas.microsoft.com/office/drawing/2014/main" id="{1BBD44A6-471E-804B-676F-7E7B1BA6E87C}"/>
                  </a:ext>
                </a:extLst>
              </p:cNvPr>
              <p:cNvCxnSpPr>
                <a:cxnSpLocks/>
                <a:stCxn id="29" idx="5"/>
                <a:endCxn id="31"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016F7E8A-8D2A-C92A-636D-FA39BE71BD29}"/>
                  </a:ext>
                </a:extLst>
              </p:cNvPr>
              <p:cNvCxnSpPr>
                <a:stCxn id="29" idx="5"/>
                <a:endCxn id="32"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91484CD5-5230-8E61-F8D2-B0320C6E0EC3}"/>
                  </a:ext>
                </a:extLst>
              </p:cNvPr>
              <p:cNvCxnSpPr>
                <a:stCxn id="29" idx="5"/>
                <a:endCxn id="30"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8BB90E35-5367-1CC5-1059-AB4FEFC7DFBD}"/>
                  </a:ext>
                </a:extLst>
              </p:cNvPr>
              <p:cNvCxnSpPr>
                <a:stCxn id="29" idx="5"/>
                <a:endCxn id="33"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FD25CE8A-800B-630C-AA7F-4EB0C300BD58}"/>
                  </a:ext>
                </a:extLst>
              </p:cNvPr>
              <p:cNvCxnSpPr>
                <a:stCxn id="31" idx="3"/>
                <a:endCxn id="32"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E9ADFF32-1333-7262-7F10-7C4CB525B825}"/>
                  </a:ext>
                </a:extLst>
              </p:cNvPr>
              <p:cNvCxnSpPr>
                <a:stCxn id="31" idx="3"/>
                <a:endCxn id="30"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4BD4BD78-4371-8798-1E99-EF687A792B53}"/>
                  </a:ext>
                </a:extLst>
              </p:cNvPr>
              <p:cNvCxnSpPr>
                <a:stCxn id="31" idx="3"/>
                <a:endCxn id="33"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62DD18EE-AB7D-C4AC-2870-8A5422ED3DF8}"/>
                  </a:ext>
                </a:extLst>
              </p:cNvPr>
              <p:cNvCxnSpPr>
                <a:stCxn id="32" idx="1"/>
                <a:endCxn id="30"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099C5A56-0643-480F-CF39-83C9396CDAA8}"/>
                  </a:ext>
                </a:extLst>
              </p:cNvPr>
              <p:cNvCxnSpPr>
                <a:stCxn id="32" idx="1"/>
                <a:endCxn id="33"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7D47524E-A070-4DB7-FD70-828479F92AB3}"/>
                  </a:ext>
                </a:extLst>
              </p:cNvPr>
              <p:cNvCxnSpPr>
                <a:stCxn id="30" idx="0"/>
                <a:endCxn id="33"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7" name="组合 6">
              <a:extLst>
                <a:ext uri="{FF2B5EF4-FFF2-40B4-BE49-F238E27FC236}">
                  <a16:creationId xmlns:a16="http://schemas.microsoft.com/office/drawing/2014/main" id="{F23DD02F-2F42-5CC1-48B5-817294B24AE4}"/>
                </a:ext>
              </a:extLst>
            </p:cNvPr>
            <p:cNvGrpSpPr/>
            <p:nvPr/>
          </p:nvGrpSpPr>
          <p:grpSpPr>
            <a:xfrm>
              <a:off x="3950747" y="4369488"/>
              <a:ext cx="1488199" cy="1221609"/>
              <a:chOff x="886691" y="3441643"/>
              <a:chExt cx="1907308" cy="1565640"/>
            </a:xfrm>
          </p:grpSpPr>
          <p:sp>
            <p:nvSpPr>
              <p:cNvPr id="14" name="椭圆 13">
                <a:extLst>
                  <a:ext uri="{FF2B5EF4-FFF2-40B4-BE49-F238E27FC236}">
                    <a16:creationId xmlns:a16="http://schemas.microsoft.com/office/drawing/2014/main" id="{52FF55F5-EDFB-DA07-7D01-D7E631468392}"/>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5" name="椭圆 14">
                <a:extLst>
                  <a:ext uri="{FF2B5EF4-FFF2-40B4-BE49-F238E27FC236}">
                    <a16:creationId xmlns:a16="http://schemas.microsoft.com/office/drawing/2014/main" id="{B6BF80B7-FC0A-5926-658D-9F8CD7E37F21}"/>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6" name="椭圆 15">
                <a:extLst>
                  <a:ext uri="{FF2B5EF4-FFF2-40B4-BE49-F238E27FC236}">
                    <a16:creationId xmlns:a16="http://schemas.microsoft.com/office/drawing/2014/main" id="{B88145E0-ECF6-4DD1-847F-2217EF675070}"/>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7" name="椭圆 16">
                <a:extLst>
                  <a:ext uri="{FF2B5EF4-FFF2-40B4-BE49-F238E27FC236}">
                    <a16:creationId xmlns:a16="http://schemas.microsoft.com/office/drawing/2014/main" id="{43CC4CE7-8247-C83E-D129-FE0CDAA4E7FA}"/>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8" name="椭圆 17">
                <a:extLst>
                  <a:ext uri="{FF2B5EF4-FFF2-40B4-BE49-F238E27FC236}">
                    <a16:creationId xmlns:a16="http://schemas.microsoft.com/office/drawing/2014/main" id="{5A5503D5-6C99-4656-AF6B-90A93C3461DA}"/>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9" name="直接连接符 18">
                <a:extLst>
                  <a:ext uri="{FF2B5EF4-FFF2-40B4-BE49-F238E27FC236}">
                    <a16:creationId xmlns:a16="http://schemas.microsoft.com/office/drawing/2014/main" id="{8723A72F-1198-7500-2840-1B280FC3ED01}"/>
                  </a:ext>
                </a:extLst>
              </p:cNvPr>
              <p:cNvCxnSpPr>
                <a:cxnSpLocks/>
                <a:stCxn id="14" idx="5"/>
                <a:endCxn id="16"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86D94212-D6C0-B1DD-E0B7-8FDD8AC90EDB}"/>
                  </a:ext>
                </a:extLst>
              </p:cNvPr>
              <p:cNvCxnSpPr>
                <a:stCxn id="14" idx="5"/>
                <a:endCxn id="17"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CA75E09B-24BE-2A18-0C95-2214F44DD49F}"/>
                  </a:ext>
                </a:extLst>
              </p:cNvPr>
              <p:cNvCxnSpPr>
                <a:stCxn id="14" idx="5"/>
                <a:endCxn id="15"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38AC8144-550A-D7CA-713F-17419A63A397}"/>
                  </a:ext>
                </a:extLst>
              </p:cNvPr>
              <p:cNvCxnSpPr>
                <a:stCxn id="14" idx="5"/>
                <a:endCxn id="18"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195B29E4-9C3E-3914-628F-DA298D03C762}"/>
                  </a:ext>
                </a:extLst>
              </p:cNvPr>
              <p:cNvCxnSpPr>
                <a:stCxn id="16" idx="3"/>
                <a:endCxn id="17"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1090D5CD-5583-149A-6501-AD81519422F1}"/>
                  </a:ext>
                </a:extLst>
              </p:cNvPr>
              <p:cNvCxnSpPr>
                <a:stCxn id="16" idx="3"/>
                <a:endCxn id="15"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F9AF7683-9285-9680-CCFF-32196FAA5092}"/>
                  </a:ext>
                </a:extLst>
              </p:cNvPr>
              <p:cNvCxnSpPr>
                <a:stCxn id="16" idx="3"/>
                <a:endCxn id="18" idx="7"/>
              </p:cNvCxnSpPr>
              <p:nvPr/>
            </p:nvCxnSpPr>
            <p:spPr>
              <a:xfrm flipH="1">
                <a:off x="1154737" y="3820717"/>
                <a:ext cx="1103170" cy="361953"/>
              </a:xfrm>
              <a:prstGeom prst="line">
                <a:avLst/>
              </a:prstGeom>
              <a:ln>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87FE7C72-B555-B789-9E06-2EC3716483EB}"/>
                  </a:ext>
                </a:extLst>
              </p:cNvPr>
              <p:cNvCxnSpPr>
                <a:stCxn id="17" idx="1"/>
                <a:endCxn id="15"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9ECC0D4C-4D8B-8864-AE16-564D712A4D89}"/>
                  </a:ext>
                </a:extLst>
              </p:cNvPr>
              <p:cNvCxnSpPr>
                <a:stCxn id="17" idx="1"/>
                <a:endCxn id="18" idx="7"/>
              </p:cNvCxnSpPr>
              <p:nvPr/>
            </p:nvCxnSpPr>
            <p:spPr>
              <a:xfrm flipH="1" flipV="1">
                <a:off x="1154737" y="4182670"/>
                <a:ext cx="1371216" cy="445539"/>
              </a:xfrm>
              <a:prstGeom prst="line">
                <a:avLst/>
              </a:prstGeom>
              <a:ln>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C92032BB-28C2-CB8E-0598-63F356EB0A69}"/>
                  </a:ext>
                </a:extLst>
              </p:cNvPr>
              <p:cNvCxnSpPr>
                <a:stCxn id="15" idx="0"/>
                <a:endCxn id="18"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8" name="组合 7">
              <a:extLst>
                <a:ext uri="{FF2B5EF4-FFF2-40B4-BE49-F238E27FC236}">
                  <a16:creationId xmlns:a16="http://schemas.microsoft.com/office/drawing/2014/main" id="{24781543-97E3-A344-0FD6-92DF7DA4E56E}"/>
                </a:ext>
              </a:extLst>
            </p:cNvPr>
            <p:cNvGrpSpPr/>
            <p:nvPr/>
          </p:nvGrpSpPr>
          <p:grpSpPr>
            <a:xfrm>
              <a:off x="2365674" y="4602034"/>
              <a:ext cx="1644497" cy="695657"/>
              <a:chOff x="8969674" y="4777294"/>
              <a:chExt cx="1644497" cy="695657"/>
            </a:xfrm>
          </p:grpSpPr>
          <p:sp>
            <p:nvSpPr>
              <p:cNvPr id="11" name="箭头: 右 10">
                <a:extLst>
                  <a:ext uri="{FF2B5EF4-FFF2-40B4-BE49-F238E27FC236}">
                    <a16:creationId xmlns:a16="http://schemas.microsoft.com/office/drawing/2014/main" id="{98B07D07-7F4C-0C02-ABB3-FCB78223D1A5}"/>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BC54BE39-F511-C566-2400-58B42BB80E77}"/>
                  </a:ext>
                </a:extLst>
              </p:cNvPr>
              <p:cNvSpPr txBox="1"/>
              <p:nvPr/>
            </p:nvSpPr>
            <p:spPr>
              <a:xfrm>
                <a:off x="8969674" y="4777294"/>
                <a:ext cx="1644497" cy="274083"/>
              </a:xfrm>
              <a:prstGeom prst="rect">
                <a:avLst/>
              </a:prstGeom>
              <a:noFill/>
            </p:spPr>
            <p:txBody>
              <a:bodyPr wrap="none" rtlCol="0">
                <a:spAutoFit/>
              </a:bodyPr>
              <a:lstStyle/>
              <a:p>
                <a:r>
                  <a:rPr lang="ja-JP" altLang="en-US" sz="1600" b="1" dirty="0"/>
                  <a:t>ドロネー三角形分割</a:t>
                </a:r>
                <a:endParaRPr lang="zh-CN" altLang="en-US" sz="1600" b="1" dirty="0"/>
              </a:p>
            </p:txBody>
          </p:sp>
          <p:sp>
            <p:nvSpPr>
              <p:cNvPr id="13" name="文本框 12">
                <a:extLst>
                  <a:ext uri="{FF2B5EF4-FFF2-40B4-BE49-F238E27FC236}">
                    <a16:creationId xmlns:a16="http://schemas.microsoft.com/office/drawing/2014/main" id="{30440C28-BD60-1823-6E29-8686BE835B42}"/>
                  </a:ext>
                </a:extLst>
              </p:cNvPr>
              <p:cNvSpPr txBox="1"/>
              <p:nvPr/>
            </p:nvSpPr>
            <p:spPr>
              <a:xfrm>
                <a:off x="9219378" y="5198868"/>
                <a:ext cx="980054" cy="274083"/>
              </a:xfrm>
              <a:prstGeom prst="rect">
                <a:avLst/>
              </a:prstGeom>
              <a:noFill/>
            </p:spPr>
            <p:txBody>
              <a:bodyPr wrap="none" rtlCol="0">
                <a:spAutoFit/>
              </a:bodyPr>
              <a:lstStyle/>
              <a:p>
                <a:r>
                  <a:rPr lang="ja-JP" altLang="en-US" sz="1600" b="1" dirty="0"/>
                  <a:t>ボロノイ図</a:t>
                </a:r>
                <a:endParaRPr lang="zh-CN" altLang="en-US" sz="1600" b="1" dirty="0"/>
              </a:p>
            </p:txBody>
          </p:sp>
        </p:grpSp>
        <p:sp>
          <p:nvSpPr>
            <p:cNvPr id="9" name="文本框 8">
              <a:extLst>
                <a:ext uri="{FF2B5EF4-FFF2-40B4-BE49-F238E27FC236}">
                  <a16:creationId xmlns:a16="http://schemas.microsoft.com/office/drawing/2014/main" id="{9071AA03-E5A4-59D7-9ABD-92BB693D1D88}"/>
                </a:ext>
              </a:extLst>
            </p:cNvPr>
            <p:cNvSpPr txBox="1"/>
            <p:nvPr/>
          </p:nvSpPr>
          <p:spPr>
            <a:xfrm>
              <a:off x="1051674" y="5763530"/>
              <a:ext cx="1556836" cy="338554"/>
            </a:xfrm>
            <a:prstGeom prst="rect">
              <a:avLst/>
            </a:prstGeom>
            <a:noFill/>
          </p:spPr>
          <p:txBody>
            <a:bodyPr wrap="none" rtlCol="0">
              <a:spAutoFit/>
            </a:bodyPr>
            <a:lstStyle/>
            <a:p>
              <a:r>
                <a:rPr lang="en-US" altLang="zh-CN" sz="1600" b="1" dirty="0"/>
                <a:t>TSP</a:t>
              </a:r>
              <a:r>
                <a:rPr lang="ja-JP" altLang="en-US" sz="1600" b="1" dirty="0"/>
                <a:t>完全グラフ</a:t>
              </a:r>
              <a:endParaRPr lang="zh-CN" altLang="en-US" sz="1600" b="1" dirty="0"/>
            </a:p>
          </p:txBody>
        </p:sp>
        <p:sp>
          <p:nvSpPr>
            <p:cNvPr id="10" name="文本框 9">
              <a:extLst>
                <a:ext uri="{FF2B5EF4-FFF2-40B4-BE49-F238E27FC236}">
                  <a16:creationId xmlns:a16="http://schemas.microsoft.com/office/drawing/2014/main" id="{E7B2D1DF-E245-2CA9-3958-B9EE705EE921}"/>
                </a:ext>
              </a:extLst>
            </p:cNvPr>
            <p:cNvSpPr txBox="1"/>
            <p:nvPr/>
          </p:nvSpPr>
          <p:spPr>
            <a:xfrm>
              <a:off x="4296765" y="5653460"/>
              <a:ext cx="1556836" cy="584775"/>
            </a:xfrm>
            <a:prstGeom prst="rect">
              <a:avLst/>
            </a:prstGeom>
            <a:noFill/>
          </p:spPr>
          <p:txBody>
            <a:bodyPr wrap="none" rtlCol="0">
              <a:spAutoFit/>
            </a:bodyPr>
            <a:lstStyle/>
            <a:p>
              <a:r>
                <a:rPr lang="en-US" altLang="zh-CN" sz="1600" b="1" dirty="0"/>
                <a:t>TSP</a:t>
              </a:r>
              <a:r>
                <a:rPr lang="ja-JP" altLang="en-US" sz="1600" b="1" dirty="0"/>
                <a:t>制限された</a:t>
              </a:r>
              <a:endParaRPr lang="en-US" altLang="ja-JP" sz="1600" b="1" dirty="0"/>
            </a:p>
            <a:p>
              <a:r>
                <a:rPr lang="ja-JP" altLang="en-US" sz="1600" b="1" dirty="0"/>
                <a:t>グラフ</a:t>
              </a:r>
              <a:endParaRPr lang="zh-CN" altLang="en-US" sz="1600" b="1" dirty="0"/>
            </a:p>
          </p:txBody>
        </p:sp>
      </p:grpSp>
    </p:spTree>
    <p:extLst>
      <p:ext uri="{BB962C8B-B14F-4D97-AF65-F5344CB8AC3E}">
        <p14:creationId xmlns:p14="http://schemas.microsoft.com/office/powerpoint/2010/main" val="1586784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574744" cy="584775"/>
          </a:xfrm>
          <a:prstGeom prst="rect">
            <a:avLst/>
          </a:prstGeom>
          <a:noFill/>
        </p:spPr>
        <p:txBody>
          <a:bodyPr wrap="none" rtlCol="0">
            <a:spAutoFit/>
          </a:bodyPr>
          <a:lstStyle/>
          <a:p>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文本框 1">
                <a:extLst>
                  <a:ext uri="{FF2B5EF4-FFF2-40B4-BE49-F238E27FC236}">
                    <a16:creationId xmlns:a16="http://schemas.microsoft.com/office/drawing/2014/main" id="{BFB8E7DB-A4F9-2DAA-1B22-2256A19DDA6F}"/>
                  </a:ext>
                </a:extLst>
              </p:cNvPr>
              <p:cNvSpPr txBox="1"/>
              <p:nvPr/>
            </p:nvSpPr>
            <p:spPr>
              <a:xfrm>
                <a:off x="301086" y="1058860"/>
                <a:ext cx="9988223" cy="39739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b="1" i="0" dirty="0">
                    <a:effectLst/>
                    <a:latin typeface="YakuHanJPs"/>
                  </a:rPr>
                  <a:t>QUBO </a:t>
                </a:r>
                <a:r>
                  <a:rPr lang="en-US" altLang="ja-JP" b="1" dirty="0">
                    <a:latin typeface="YakuHanJPs"/>
                  </a:rPr>
                  <a:t>(</a:t>
                </a:r>
                <a:r>
                  <a:rPr lang="en-US" altLang="zh-CN" b="1" i="0" dirty="0">
                    <a:effectLst/>
                    <a:latin typeface="YakuHanJPs"/>
                  </a:rPr>
                  <a:t>Quadratic Unconstrained Binary Optimization</a:t>
                </a:r>
                <a:r>
                  <a:rPr lang="en-US" altLang="ja-JP" b="1" dirty="0">
                    <a:latin typeface="YakuHanJPs"/>
                  </a:rPr>
                  <a:t>)</a:t>
                </a:r>
                <a:r>
                  <a:rPr lang="ja-JP" altLang="en-US" b="1" dirty="0">
                    <a:latin typeface="YakuHanJPs"/>
                  </a:rPr>
                  <a:t>問題</a:t>
                </a:r>
                <a:endParaRPr lang="en-US" altLang="zh-CN" b="1" i="0" dirty="0">
                  <a:effectLst/>
                  <a:latin typeface="YakuHanJPs"/>
                </a:endParaRPr>
              </a:p>
              <a:p>
                <a:r>
                  <a:rPr lang="ja-JP" altLang="en-US" dirty="0"/>
                  <a:t>二次形式の制約なし二値変数最適化問題</a:t>
                </a:r>
                <a:endParaRPr lang="en-US" altLang="ja-JP" dirty="0"/>
              </a:p>
              <a:p>
                <a:endParaRPr lang="en-US" altLang="ja-JP" dirty="0"/>
              </a:p>
              <a:p>
                <a:r>
                  <a:rPr lang="ja-JP" altLang="en-US" dirty="0"/>
                  <a:t>入力：</a:t>
                </a:r>
                <a:r>
                  <a:rPr lang="en-US" altLang="ja-JP" dirty="0"/>
                  <a:t>QUBO</a:t>
                </a:r>
                <a:r>
                  <a:rPr lang="ja-JP" altLang="en-US" dirty="0"/>
                  <a:t>行列</a:t>
                </a:r>
                <a:endParaRPr lang="en-US" altLang="ja-JP" dirty="0"/>
              </a:p>
              <a:p>
                <a:r>
                  <a:rPr lang="ja-JP" altLang="en-US" dirty="0"/>
                  <a:t>出力：変数</a:t>
                </a:r>
                <a14:m>
                  <m:oMath xmlns:m="http://schemas.openxmlformats.org/officeDocument/2006/math">
                    <m:r>
                      <a:rPr lang="en-US" altLang="ja-JP" b="0" i="1" smtClean="0">
                        <a:latin typeface="Cambria Math" panose="02040503050406030204" pitchFamily="18" charset="0"/>
                      </a:rPr>
                      <m:t>𝑥</m:t>
                    </m:r>
                  </m:oMath>
                </a14:m>
                <a:r>
                  <a:rPr lang="ja-JP" altLang="en-US" dirty="0"/>
                  <a:t>のベクトル</a:t>
                </a:r>
                <a:endParaRPr lang="en-US" altLang="ja-JP" dirty="0"/>
              </a:p>
              <a:p>
                <a:r>
                  <a:rPr lang="ja-JP" altLang="en-US" dirty="0"/>
                  <a:t>与えられた数式を最小値にするベクトル</a:t>
                </a:r>
                <a14:m>
                  <m:oMath xmlns:m="http://schemas.openxmlformats.org/officeDocument/2006/math">
                    <m:r>
                      <a:rPr lang="en-US" altLang="ja-JP" b="0" i="1" smtClean="0">
                        <a:latin typeface="Cambria Math" panose="02040503050406030204" pitchFamily="18" charset="0"/>
                      </a:rPr>
                      <m:t>𝑥</m:t>
                    </m:r>
                  </m:oMath>
                </a14:m>
                <a:r>
                  <a:rPr lang="ja-JP" altLang="en-US" dirty="0"/>
                  <a:t>を求める</a:t>
                </a:r>
                <a:endParaRPr lang="en-US" altLang="ja-JP" dirty="0"/>
              </a:p>
              <a:p>
                <a:endParaRPr lang="en-US" altLang="zh-CN" dirty="0"/>
              </a:p>
              <a:p>
                <a:r>
                  <a:rPr lang="en-US" altLang="ja-JP" dirty="0"/>
                  <a:t>QUBO</a:t>
                </a:r>
                <a:r>
                  <a:rPr lang="ja-JP" altLang="en-US" dirty="0"/>
                  <a:t>の一般的な数式：</a:t>
                </a:r>
                <a:endParaRPr lang="en-US" altLang="ja-JP"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nary>
                        <m:naryPr>
                          <m:chr m:val="∑"/>
                          <m:ctrlPr>
                            <a:rPr lang="en-US" altLang="zh-CN" i="1" smtClean="0">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𝑖𝑖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nary>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&lt;</m:t>
                          </m:r>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𝑖𝑗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e>
                      </m:nary>
                    </m:oMath>
                  </m:oMathPara>
                </a14:m>
                <a:endParaRPr lang="en-US" altLang="zh-CN" dirty="0"/>
              </a:p>
              <a:p>
                <a:endParaRPr lang="en-US" altLang="zh-CN" dirty="0"/>
              </a:p>
              <a:p>
                <a:endParaRPr lang="en-US" altLang="zh-CN" dirty="0"/>
              </a:p>
              <a:p>
                <a:endParaRPr lang="en-US" altLang="ja-JP" dirty="0"/>
              </a:p>
            </p:txBody>
          </p:sp>
        </mc:Choice>
        <mc:Fallback xmlns="">
          <p:sp>
            <p:nvSpPr>
              <p:cNvPr id="4" name="文本框 1">
                <a:extLst>
                  <a:ext uri="{FF2B5EF4-FFF2-40B4-BE49-F238E27FC236}">
                    <a16:creationId xmlns:a16="http://schemas.microsoft.com/office/drawing/2014/main" id="{BFB8E7DB-A4F9-2DAA-1B22-2256A19DDA6F}"/>
                  </a:ext>
                </a:extLst>
              </p:cNvPr>
              <p:cNvSpPr txBox="1">
                <a:spLocks noRot="1" noChangeAspect="1" noMove="1" noResize="1" noEditPoints="1" noAdjustHandles="1" noChangeArrowheads="1" noChangeShapeType="1" noTextEdit="1"/>
              </p:cNvSpPr>
              <p:nvPr/>
            </p:nvSpPr>
            <p:spPr>
              <a:xfrm>
                <a:off x="301086" y="1058860"/>
                <a:ext cx="9988223" cy="3973908"/>
              </a:xfrm>
              <a:prstGeom prst="rect">
                <a:avLst/>
              </a:prstGeom>
              <a:blipFill>
                <a:blip r:embed="rId3"/>
                <a:stretch>
                  <a:fillRect l="-488" t="-9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E66AB34-A4EE-F82B-078F-792A7A6DEA8A}"/>
                  </a:ext>
                </a:extLst>
              </p:cNvPr>
              <p:cNvSpPr txBox="1"/>
              <p:nvPr/>
            </p:nvSpPr>
            <p:spPr>
              <a:xfrm>
                <a:off x="6858388" y="1278845"/>
                <a:ext cx="5191871" cy="850810"/>
              </a:xfrm>
              <a:prstGeom prst="rect">
                <a:avLst/>
              </a:prstGeom>
              <a:noFill/>
              <a:ln>
                <a:solidFill>
                  <a:schemeClr val="tx1"/>
                </a:solidFill>
              </a:ln>
            </p:spPr>
            <p:txBody>
              <a:bodyPr wrap="none" rtlCol="0">
                <a:spAutoFit/>
              </a:bodyPr>
              <a:lstStyle/>
              <a:p>
                <a14:m>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r>
                      <a:rPr lang="en-US" altLang="zh-CN" sz="1600" b="0" i="1" smtClean="0">
                        <a:latin typeface="Cambria Math" panose="02040503050406030204" pitchFamily="18" charset="0"/>
                      </a:rPr>
                      <m:t> (0,1)</m:t>
                    </m:r>
                  </m:oMath>
                </a14:m>
                <a:r>
                  <a:rPr lang="ja-JP" altLang="en-US" sz="1600" dirty="0"/>
                  <a:t>   バイナリ変数</a:t>
                </a:r>
                <a:endParaRPr lang="en-US" altLang="ja-JP" sz="1600" dirty="0"/>
              </a:p>
              <a:p>
                <a:r>
                  <a:rPr lang="en-US" altLang="zh-CN" sz="1600" b="0" dirty="0"/>
                  <a:t>    </a:t>
                </a:r>
                <a14:m>
                  <m:oMath xmlns:m="http://schemas.openxmlformats.org/officeDocument/2006/math">
                    <m:r>
                      <a:rPr lang="en-US" altLang="zh-CN" sz="1600" b="0" i="1" smtClean="0">
                        <a:latin typeface="Cambria Math" panose="02040503050406030204" pitchFamily="18" charset="0"/>
                      </a:rPr>
                      <m:t>𝑄</m:t>
                    </m:r>
                  </m:oMath>
                </a14:m>
                <a:r>
                  <a:rPr lang="zh-CN" altLang="en-US" sz="1600" dirty="0"/>
                  <a:t>        </a:t>
                </a:r>
                <a:r>
                  <a:rPr lang="en-US" altLang="zh-CN" sz="1600" dirty="0"/>
                  <a:t>QUBO</a:t>
                </a:r>
                <a:r>
                  <a:rPr lang="ja-JP" altLang="en-US" sz="1600" dirty="0"/>
                  <a:t>行列 </a:t>
                </a:r>
                <a:r>
                  <a:rPr lang="en-US" altLang="ja-JP" sz="1600" dirty="0"/>
                  <a:t>(</a:t>
                </a:r>
                <a14:m>
                  <m:oMath xmlns:m="http://schemas.openxmlformats.org/officeDocument/2006/math">
                    <m:sSub>
                      <m:sSubPr>
                        <m:ctrlPr>
                          <a:rPr lang="en-US" altLang="ja-JP" sz="1600" i="1" smtClean="0">
                            <a:latin typeface="Cambria Math" panose="02040503050406030204" pitchFamily="18" charset="0"/>
                          </a:rPr>
                        </m:ctrlPr>
                      </m:sSubPr>
                      <m:e>
                        <m:r>
                          <a:rPr lang="en-US" altLang="ja-JP" sz="1600" b="0" i="1" smtClean="0">
                            <a:latin typeface="Cambria Math" panose="02040503050406030204" pitchFamily="18" charset="0"/>
                          </a:rPr>
                          <m:t>𝑄</m:t>
                        </m:r>
                      </m:e>
                      <m:sub>
                        <m:r>
                          <a:rPr lang="en-US" altLang="ja-JP" sz="1600" b="0" i="1" smtClean="0">
                            <a:latin typeface="Cambria Math" panose="02040503050406030204" pitchFamily="18" charset="0"/>
                          </a:rPr>
                          <m:t>𝑖𝑖</m:t>
                        </m:r>
                      </m:sub>
                    </m:sSub>
                  </m:oMath>
                </a14:m>
                <a:r>
                  <a:rPr lang="ja-JP" altLang="en-US" sz="1600" dirty="0"/>
                  <a:t>一次項の係数</a:t>
                </a:r>
                <a:r>
                  <a:rPr lang="en-US" altLang="ja-JP" sz="1600" dirty="0"/>
                  <a:t> </a:t>
                </a:r>
                <a14:m>
                  <m:oMath xmlns:m="http://schemas.openxmlformats.org/officeDocument/2006/math">
                    <m:sSub>
                      <m:sSubPr>
                        <m:ctrlPr>
                          <a:rPr lang="en-US" altLang="ja-JP" sz="1600" i="1" dirty="0" smtClean="0">
                            <a:latin typeface="Cambria Math" panose="02040503050406030204" pitchFamily="18" charset="0"/>
                          </a:rPr>
                        </m:ctrlPr>
                      </m:sSubPr>
                      <m:e>
                        <m:r>
                          <a:rPr lang="en-US" altLang="ja-JP" sz="1600" b="0" i="1" dirty="0" smtClean="0">
                            <a:latin typeface="Cambria Math" panose="02040503050406030204" pitchFamily="18" charset="0"/>
                          </a:rPr>
                          <m:t>𝑄</m:t>
                        </m:r>
                      </m:e>
                      <m:sub>
                        <m:r>
                          <a:rPr lang="en-US" altLang="ja-JP" sz="1600" b="0" i="1" dirty="0" smtClean="0">
                            <a:latin typeface="Cambria Math" panose="02040503050406030204" pitchFamily="18" charset="0"/>
                          </a:rPr>
                          <m:t>𝑖𝑗</m:t>
                        </m:r>
                      </m:sub>
                    </m:sSub>
                  </m:oMath>
                </a14:m>
                <a:r>
                  <a:rPr lang="ja-JP" altLang="en-US" sz="1600" dirty="0"/>
                  <a:t>二次項の係数</a:t>
                </a:r>
                <a:r>
                  <a:rPr lang="en-US" altLang="ja-JP" sz="1600" dirty="0"/>
                  <a:t>)</a:t>
                </a:r>
              </a:p>
              <a:p>
                <a:r>
                  <a:rPr lang="en-US" altLang="ja-JP" sz="1600" b="0" dirty="0"/>
                  <a:t>    </a:t>
                </a:r>
                <a14:m>
                  <m:oMath xmlns:m="http://schemas.openxmlformats.org/officeDocument/2006/math">
                    <m:r>
                      <a:rPr lang="en-US" altLang="ja-JP" sz="1600" b="0" i="1" smtClean="0">
                        <a:latin typeface="Cambria Math" panose="02040503050406030204" pitchFamily="18" charset="0"/>
                      </a:rPr>
                      <m:t>𝑛</m:t>
                    </m:r>
                  </m:oMath>
                </a14:m>
                <a:r>
                  <a:rPr lang="en-US" altLang="ja-JP" sz="1600" dirty="0"/>
                  <a:t>         </a:t>
                </a:r>
                <a:r>
                  <a:rPr lang="ja-JP" altLang="en-US" sz="1600" dirty="0"/>
                  <a:t>バイナリ変数の個数</a:t>
                </a:r>
                <a:r>
                  <a:rPr lang="en-US" altLang="ja-JP" sz="1600" dirty="0"/>
                  <a:t>   </a:t>
                </a:r>
              </a:p>
            </p:txBody>
          </p:sp>
        </mc:Choice>
        <mc:Fallback xmlns="">
          <p:sp>
            <p:nvSpPr>
              <p:cNvPr id="5" name="文本框 4">
                <a:extLst>
                  <a:ext uri="{FF2B5EF4-FFF2-40B4-BE49-F238E27FC236}">
                    <a16:creationId xmlns:a16="http://schemas.microsoft.com/office/drawing/2014/main" id="{AE66AB34-A4EE-F82B-078F-792A7A6DEA8A}"/>
                  </a:ext>
                </a:extLst>
              </p:cNvPr>
              <p:cNvSpPr txBox="1">
                <a:spLocks noRot="1" noChangeAspect="1" noMove="1" noResize="1" noEditPoints="1" noAdjustHandles="1" noChangeArrowheads="1" noChangeShapeType="1" noTextEdit="1"/>
              </p:cNvSpPr>
              <p:nvPr/>
            </p:nvSpPr>
            <p:spPr>
              <a:xfrm>
                <a:off x="6858388" y="1278845"/>
                <a:ext cx="5191871" cy="850810"/>
              </a:xfrm>
              <a:prstGeom prst="rect">
                <a:avLst/>
              </a:prstGeom>
              <a:blipFill>
                <a:blip r:embed="rId4"/>
                <a:stretch>
                  <a:fillRect t="-1418" b="-7801"/>
                </a:stretch>
              </a:blipFill>
              <a:ln>
                <a:solidFill>
                  <a:schemeClr val="tx1"/>
                </a:solidFill>
              </a:ln>
            </p:spPr>
            <p:txBody>
              <a:bodyPr/>
              <a:lstStyle/>
              <a:p>
                <a:r>
                  <a:rPr lang="zh-CN" altLang="en-US">
                    <a:noFill/>
                  </a:rPr>
                  <a:t> </a:t>
                </a:r>
              </a:p>
            </p:txBody>
          </p:sp>
        </mc:Fallback>
      </mc:AlternateContent>
      <p:graphicFrame>
        <p:nvGraphicFramePr>
          <p:cNvPr id="6" name="表格 5">
            <a:extLst>
              <a:ext uri="{FF2B5EF4-FFF2-40B4-BE49-F238E27FC236}">
                <a16:creationId xmlns:a16="http://schemas.microsoft.com/office/drawing/2014/main" id="{119CE600-E3D0-490A-FA40-EDFF4722E5D3}"/>
              </a:ext>
            </a:extLst>
          </p:cNvPr>
          <p:cNvGraphicFramePr>
            <a:graphicFrameLocks noGrp="1"/>
          </p:cNvGraphicFramePr>
          <p:nvPr>
            <p:extLst>
              <p:ext uri="{D42A27DB-BD31-4B8C-83A1-F6EECF244321}">
                <p14:modId xmlns:p14="http://schemas.microsoft.com/office/powerpoint/2010/main" val="672423536"/>
              </p:ext>
            </p:extLst>
          </p:nvPr>
        </p:nvGraphicFramePr>
        <p:xfrm>
          <a:off x="863292" y="4968394"/>
          <a:ext cx="1728000" cy="1512000"/>
        </p:xfrm>
        <a:graphic>
          <a:graphicData uri="http://schemas.openxmlformats.org/drawingml/2006/table">
            <a:tbl>
              <a:tblPr firstRow="1" bandRow="1">
                <a:tableStyleId>{5C22544A-7EE6-4342-B048-85BDC9FD1C3A}</a:tableStyleId>
              </a:tblPr>
              <a:tblGrid>
                <a:gridCol w="432000">
                  <a:extLst>
                    <a:ext uri="{9D8B030D-6E8A-4147-A177-3AD203B41FA5}">
                      <a16:colId xmlns:a16="http://schemas.microsoft.com/office/drawing/2014/main" val="3882023733"/>
                    </a:ext>
                  </a:extLst>
                </a:gridCol>
                <a:gridCol w="432000">
                  <a:extLst>
                    <a:ext uri="{9D8B030D-6E8A-4147-A177-3AD203B41FA5}">
                      <a16:colId xmlns:a16="http://schemas.microsoft.com/office/drawing/2014/main" val="161613265"/>
                    </a:ext>
                  </a:extLst>
                </a:gridCol>
                <a:gridCol w="432000">
                  <a:extLst>
                    <a:ext uri="{9D8B030D-6E8A-4147-A177-3AD203B41FA5}">
                      <a16:colId xmlns:a16="http://schemas.microsoft.com/office/drawing/2014/main" val="2443345821"/>
                    </a:ext>
                  </a:extLst>
                </a:gridCol>
                <a:gridCol w="432000">
                  <a:extLst>
                    <a:ext uri="{9D8B030D-6E8A-4147-A177-3AD203B41FA5}">
                      <a16:colId xmlns:a16="http://schemas.microsoft.com/office/drawing/2014/main" val="1077412032"/>
                    </a:ext>
                  </a:extLst>
                </a:gridCol>
              </a:tblGrid>
              <a:tr h="378000">
                <a:tc>
                  <a:txBody>
                    <a:bodyPr/>
                    <a:lstStyle/>
                    <a:p>
                      <a:pPr algn="ctr"/>
                      <a:r>
                        <a:rPr lang="en-US" altLang="zh-CN" dirty="0">
                          <a:solidFill>
                            <a:srgbClr val="FF0000"/>
                          </a:solidFill>
                        </a:rPr>
                        <a:t>1</a:t>
                      </a:r>
                      <a:endParaRPr lang="zh-CN" alt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5</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1</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0</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127187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2</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-2</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-4</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791820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0</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0</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4604142"/>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-3</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480940471"/>
                  </a:ext>
                </a:extLst>
              </a:tr>
            </a:tbl>
          </a:graphicData>
        </a:graphic>
      </p:graphicFrame>
      <p:sp>
        <p:nvSpPr>
          <p:cNvPr id="7" name="文本框 6">
            <a:extLst>
              <a:ext uri="{FF2B5EF4-FFF2-40B4-BE49-F238E27FC236}">
                <a16:creationId xmlns:a16="http://schemas.microsoft.com/office/drawing/2014/main" id="{10AEEF0A-94AF-1E7D-8573-0E54DE670F21}"/>
              </a:ext>
            </a:extLst>
          </p:cNvPr>
          <p:cNvSpPr txBox="1"/>
          <p:nvPr/>
        </p:nvSpPr>
        <p:spPr>
          <a:xfrm>
            <a:off x="109572" y="3957481"/>
            <a:ext cx="3586238" cy="646331"/>
          </a:xfrm>
          <a:prstGeom prst="rect">
            <a:avLst/>
          </a:prstGeom>
          <a:noFill/>
        </p:spPr>
        <p:txBody>
          <a:bodyPr wrap="none" rtlCol="0">
            <a:spAutoFit/>
          </a:bodyPr>
          <a:lstStyle/>
          <a:p>
            <a:r>
              <a:rPr lang="ja-JP" altLang="en-US" dirty="0"/>
              <a:t>例えば：</a:t>
            </a:r>
            <a:endParaRPr lang="en-US" altLang="ja-JP" dirty="0"/>
          </a:p>
          <a:p>
            <a:r>
              <a:rPr lang="ja-JP" altLang="en-US" dirty="0"/>
              <a:t>バイナリ変数四つある</a:t>
            </a:r>
            <a:r>
              <a:rPr lang="en-US" altLang="ja-JP" dirty="0"/>
              <a:t>QUBO</a:t>
            </a:r>
            <a:r>
              <a:rPr lang="ja-JP" altLang="en-US" dirty="0"/>
              <a:t>問題</a:t>
            </a:r>
            <a:endParaRPr lang="zh-CN" altLang="en-US" dirty="0"/>
          </a:p>
        </p:txBody>
      </p:sp>
      <p:grpSp>
        <p:nvGrpSpPr>
          <p:cNvPr id="15" name="组合 14">
            <a:extLst>
              <a:ext uri="{FF2B5EF4-FFF2-40B4-BE49-F238E27FC236}">
                <a16:creationId xmlns:a16="http://schemas.microsoft.com/office/drawing/2014/main" id="{AC45C61D-CB82-0C4C-56A2-0C6A83B0EFDF}"/>
              </a:ext>
            </a:extLst>
          </p:cNvPr>
          <p:cNvGrpSpPr/>
          <p:nvPr/>
        </p:nvGrpSpPr>
        <p:grpSpPr>
          <a:xfrm>
            <a:off x="495050" y="4488588"/>
            <a:ext cx="2057679" cy="1879151"/>
            <a:chOff x="1302739" y="4488588"/>
            <a:chExt cx="2057679" cy="1879151"/>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DDB27DD-0D12-E99F-7353-42E802578A2D}"/>
                    </a:ext>
                  </a:extLst>
                </p:cNvPr>
                <p:cNvSpPr txBox="1"/>
                <p:nvPr/>
              </p:nvSpPr>
              <p:spPr>
                <a:xfrm>
                  <a:off x="1302739" y="4828856"/>
                  <a:ext cx="291042" cy="1538883"/>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8" name="文本框 7">
                  <a:extLst>
                    <a:ext uri="{FF2B5EF4-FFF2-40B4-BE49-F238E27FC236}">
                      <a16:creationId xmlns:a16="http://schemas.microsoft.com/office/drawing/2014/main" id="{9DDB27DD-0D12-E99F-7353-42E802578A2D}"/>
                    </a:ext>
                  </a:extLst>
                </p:cNvPr>
                <p:cNvSpPr txBox="1">
                  <a:spLocks noRot="1" noChangeAspect="1" noMove="1" noResize="1" noEditPoints="1" noAdjustHandles="1" noChangeArrowheads="1" noChangeShapeType="1" noTextEdit="1"/>
                </p:cNvSpPr>
                <p:nvPr/>
              </p:nvSpPr>
              <p:spPr>
                <a:xfrm>
                  <a:off x="1302739" y="4828856"/>
                  <a:ext cx="291042" cy="153888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8164620-79B5-CF7F-A0A3-AA0711FAD04E}"/>
                    </a:ext>
                  </a:extLst>
                </p:cNvPr>
                <p:cNvSpPr txBox="1"/>
                <p:nvPr/>
              </p:nvSpPr>
              <p:spPr>
                <a:xfrm>
                  <a:off x="1670981" y="4488588"/>
                  <a:ext cx="1689437" cy="384721"/>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14" name="文本框 13">
                  <a:extLst>
                    <a:ext uri="{FF2B5EF4-FFF2-40B4-BE49-F238E27FC236}">
                      <a16:creationId xmlns:a16="http://schemas.microsoft.com/office/drawing/2014/main" id="{68164620-79B5-CF7F-A0A3-AA0711FAD04E}"/>
                    </a:ext>
                  </a:extLst>
                </p:cNvPr>
                <p:cNvSpPr txBox="1">
                  <a:spLocks noRot="1" noChangeAspect="1" noMove="1" noResize="1" noEditPoints="1" noAdjustHandles="1" noChangeArrowheads="1" noChangeShapeType="1" noTextEdit="1"/>
                </p:cNvSpPr>
                <p:nvPr/>
              </p:nvSpPr>
              <p:spPr>
                <a:xfrm>
                  <a:off x="1670981" y="4488588"/>
                  <a:ext cx="1689437" cy="384721"/>
                </a:xfrm>
                <a:prstGeom prst="rect">
                  <a:avLst/>
                </a:prstGeom>
                <a:blipFill>
                  <a:blip r:embed="rId6"/>
                  <a:stretch>
                    <a:fillRect/>
                  </a:stretch>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7181AE21-D1ED-DDC9-C2D4-C91D7A515906}"/>
                  </a:ext>
                </a:extLst>
              </p:cNvPr>
              <p:cNvSpPr txBox="1"/>
              <p:nvPr/>
            </p:nvSpPr>
            <p:spPr>
              <a:xfrm>
                <a:off x="3281444" y="4605890"/>
                <a:ext cx="694238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1</m:t>
                          </m:r>
                        </m:sub>
                      </m:sSub>
                      <m:r>
                        <a:rPr lang="en-US" altLang="zh-CN" b="0" i="1" smtClean="0">
                          <a:solidFill>
                            <a:srgbClr val="FF0000"/>
                          </a:solidFill>
                          <a:latin typeface="Cambria Math" panose="02040503050406030204" pitchFamily="18" charset="0"/>
                        </a:rPr>
                        <m:t>+2</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2</m:t>
                          </m:r>
                        </m:sub>
                      </m:sSub>
                      <m:r>
                        <a:rPr lang="en-US" altLang="zh-CN" b="0" i="1" smtClean="0">
                          <a:solidFill>
                            <a:srgbClr val="FF0000"/>
                          </a:solidFill>
                          <a:latin typeface="Cambria Math" panose="02040503050406030204" pitchFamily="18" charset="0"/>
                        </a:rPr>
                        <m:t>−3</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4</m:t>
                          </m:r>
                        </m:sub>
                      </m:sSub>
                      <m:r>
                        <a:rPr lang="en-US" altLang="zh-CN" b="0" i="1" smtClean="0">
                          <a:solidFill>
                            <a:srgbClr val="0070C0"/>
                          </a:solidFill>
                          <a:latin typeface="Cambria Math" panose="02040503050406030204" pitchFamily="18" charset="0"/>
                        </a:rPr>
                        <m:t>+5</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r>
                        <a:rPr lang="en-US" altLang="zh-CN" b="0" i="1" smtClean="0">
                          <a:solidFill>
                            <a:srgbClr val="0070C0"/>
                          </a:solidFill>
                          <a:latin typeface="Cambria Math" panose="02040503050406030204" pitchFamily="18" charset="0"/>
                        </a:rPr>
                        <m:t>−2</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−4</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4</m:t>
                          </m:r>
                        </m:sub>
                      </m:sSub>
                    </m:oMath>
                  </m:oMathPara>
                </a14:m>
                <a:endParaRPr lang="zh-CN" altLang="en-US" dirty="0"/>
              </a:p>
            </p:txBody>
          </p:sp>
        </mc:Choice>
        <mc:Fallback>
          <p:sp>
            <p:nvSpPr>
              <p:cNvPr id="10" name="文本框 9">
                <a:extLst>
                  <a:ext uri="{FF2B5EF4-FFF2-40B4-BE49-F238E27FC236}">
                    <a16:creationId xmlns:a16="http://schemas.microsoft.com/office/drawing/2014/main" id="{7181AE21-D1ED-DDC9-C2D4-C91D7A515906}"/>
                  </a:ext>
                </a:extLst>
              </p:cNvPr>
              <p:cNvSpPr txBox="1">
                <a:spLocks noRot="1" noChangeAspect="1" noMove="1" noResize="1" noEditPoints="1" noAdjustHandles="1" noChangeArrowheads="1" noChangeShapeType="1" noTextEdit="1"/>
              </p:cNvSpPr>
              <p:nvPr/>
            </p:nvSpPr>
            <p:spPr>
              <a:xfrm>
                <a:off x="3281444" y="4605890"/>
                <a:ext cx="6942382" cy="369332"/>
              </a:xfrm>
              <a:prstGeom prst="rect">
                <a:avLst/>
              </a:prstGeom>
              <a:blipFill>
                <a:blip r:embed="rId7"/>
                <a:stretch>
                  <a:fillRect/>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64ECEBD5-014C-7BEB-CDDF-3347F210BE1E}"/>
              </a:ext>
            </a:extLst>
          </p:cNvPr>
          <p:cNvSpPr txBox="1"/>
          <p:nvPr/>
        </p:nvSpPr>
        <p:spPr>
          <a:xfrm>
            <a:off x="5517019" y="4978314"/>
            <a:ext cx="877163" cy="369332"/>
          </a:xfrm>
          <a:prstGeom prst="rect">
            <a:avLst/>
          </a:prstGeom>
          <a:noFill/>
        </p:spPr>
        <p:txBody>
          <a:bodyPr wrap="none" rtlCol="0">
            <a:spAutoFit/>
          </a:bodyPr>
          <a:lstStyle/>
          <a:p>
            <a:r>
              <a:rPr lang="ja-JP" altLang="en-US" dirty="0">
                <a:solidFill>
                  <a:srgbClr val="FF0000"/>
                </a:solidFill>
              </a:rPr>
              <a:t>一次項</a:t>
            </a:r>
            <a:endParaRPr lang="zh-CN" altLang="en-US" dirty="0">
              <a:solidFill>
                <a:srgbClr val="FF0000"/>
              </a:solidFill>
            </a:endParaRPr>
          </a:p>
        </p:txBody>
      </p:sp>
      <p:sp>
        <p:nvSpPr>
          <p:cNvPr id="12" name="文本框 11">
            <a:extLst>
              <a:ext uri="{FF2B5EF4-FFF2-40B4-BE49-F238E27FC236}">
                <a16:creationId xmlns:a16="http://schemas.microsoft.com/office/drawing/2014/main" id="{1B579F3D-7340-0AB4-6019-FA919AAC287A}"/>
              </a:ext>
            </a:extLst>
          </p:cNvPr>
          <p:cNvSpPr txBox="1"/>
          <p:nvPr/>
        </p:nvSpPr>
        <p:spPr>
          <a:xfrm>
            <a:off x="7618002" y="4968165"/>
            <a:ext cx="877163" cy="369332"/>
          </a:xfrm>
          <a:prstGeom prst="rect">
            <a:avLst/>
          </a:prstGeom>
          <a:noFill/>
        </p:spPr>
        <p:txBody>
          <a:bodyPr wrap="none" rtlCol="0">
            <a:spAutoFit/>
          </a:bodyPr>
          <a:lstStyle/>
          <a:p>
            <a:r>
              <a:rPr lang="ja-JP" altLang="en-US" dirty="0">
                <a:solidFill>
                  <a:srgbClr val="0070C0"/>
                </a:solidFill>
              </a:rPr>
              <a:t>二次項</a:t>
            </a:r>
            <a:endParaRPr lang="zh-CN" altLang="en-US" dirty="0">
              <a:solidFill>
                <a:srgbClr val="0070C0"/>
              </a:solidFill>
            </a:endParaRPr>
          </a:p>
        </p:txBody>
      </p:sp>
      <mc:AlternateContent xmlns:mc="http://schemas.openxmlformats.org/markup-compatibility/2006">
        <mc:Choice xmlns:a14="http://schemas.microsoft.com/office/drawing/2010/main" Requires="a14">
          <p:sp>
            <p:nvSpPr>
              <p:cNvPr id="17" name="文本框 16">
                <a:extLst>
                  <a:ext uri="{FF2B5EF4-FFF2-40B4-BE49-F238E27FC236}">
                    <a16:creationId xmlns:a16="http://schemas.microsoft.com/office/drawing/2014/main" id="{BEFA74B2-2B8E-4976-37C7-D192ABA5431E}"/>
                  </a:ext>
                </a:extLst>
              </p:cNvPr>
              <p:cNvSpPr txBox="1"/>
              <p:nvPr/>
            </p:nvSpPr>
            <p:spPr>
              <a:xfrm>
                <a:off x="3281444" y="5337497"/>
                <a:ext cx="8138038" cy="1477328"/>
              </a:xfrm>
              <a:prstGeom prst="rect">
                <a:avLst/>
              </a:prstGeom>
              <a:noFill/>
            </p:spPr>
            <p:txBody>
              <a:bodyPr wrap="square">
                <a:spAutoFit/>
              </a:bodyPr>
              <a:lstStyle/>
              <a:p>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r>
                  <a:rPr lang="ja-JP" altLang="en-US" dirty="0"/>
                  <a:t>のとき，</a:t>
                </a:r>
                <a:r>
                  <a:rPr lang="en-US" altLang="zh-CN" dirty="0"/>
                  <a:t> </a:t>
                </a:r>
                <a14:m>
                  <m:oMath xmlns:m="http://schemas.openxmlformats.org/officeDocument/2006/math">
                    <m:r>
                      <a:rPr lang="en-US" altLang="zh-CN" i="1">
                        <a:latin typeface="Cambria Math" panose="02040503050406030204" pitchFamily="18" charset="0"/>
                      </a:rPr>
                      <m:t>𝐸</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4</m:t>
                            </m:r>
                          </m:sub>
                        </m:sSub>
                      </m:e>
                    </m:d>
                    <m:r>
                      <a:rPr lang="en-US" altLang="zh-CN" b="0" i="1" smtClean="0">
                        <a:latin typeface="Cambria Math" panose="02040503050406030204" pitchFamily="18" charset="0"/>
                      </a:rPr>
                      <m:t>=−7</m:t>
                    </m:r>
                  </m:oMath>
                </a14:m>
                <a:r>
                  <a:rPr lang="ja-JP" altLang="en-US" dirty="0"/>
                  <a:t>，最小になるなので</a:t>
                </a:r>
                <a:endParaRPr lang="en-US" altLang="ja-JP" dirty="0"/>
              </a:p>
              <a:p>
                <a:endParaRPr lang="en-US" altLang="ja-JP" dirty="0"/>
              </a:p>
              <a:p>
                <a:r>
                  <a:rPr lang="ja-JP" altLang="en-US" dirty="0"/>
                  <a:t>最適解は</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endParaRPr lang="en-US" altLang="zh-CN" dirty="0"/>
              </a:p>
              <a:p>
                <a:endParaRPr lang="en-US" altLang="zh-CN" dirty="0"/>
              </a:p>
              <a:p>
                <a:r>
                  <a:rPr lang="ja-JP" altLang="en-US" b="1" dirty="0"/>
                  <a:t>量子アニーラ</a:t>
                </a:r>
                <a:r>
                  <a:rPr lang="ja-JP" altLang="en-US" dirty="0"/>
                  <a:t>で解決できる</a:t>
                </a:r>
                <a:endParaRPr lang="en-US" altLang="zh-CN" dirty="0"/>
              </a:p>
            </p:txBody>
          </p:sp>
        </mc:Choice>
        <mc:Fallback>
          <p:sp>
            <p:nvSpPr>
              <p:cNvPr id="17" name="文本框 16">
                <a:extLst>
                  <a:ext uri="{FF2B5EF4-FFF2-40B4-BE49-F238E27FC236}">
                    <a16:creationId xmlns:a16="http://schemas.microsoft.com/office/drawing/2014/main" id="{BEFA74B2-2B8E-4976-37C7-D192ABA5431E}"/>
                  </a:ext>
                </a:extLst>
              </p:cNvPr>
              <p:cNvSpPr txBox="1">
                <a:spLocks noRot="1" noChangeAspect="1" noMove="1" noResize="1" noEditPoints="1" noAdjustHandles="1" noChangeArrowheads="1" noChangeShapeType="1" noTextEdit="1"/>
              </p:cNvSpPr>
              <p:nvPr/>
            </p:nvSpPr>
            <p:spPr>
              <a:xfrm>
                <a:off x="3281444" y="5337497"/>
                <a:ext cx="8138038" cy="1477328"/>
              </a:xfrm>
              <a:prstGeom prst="rect">
                <a:avLst/>
              </a:prstGeom>
              <a:blipFill>
                <a:blip r:embed="rId8"/>
                <a:stretch>
                  <a:fillRect l="-599" t="-2066" b="-619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28138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45108-2C0E-B78A-0A48-64AE2747159C}"/>
            </a:ext>
          </a:extLst>
        </p:cNvPr>
        <p:cNvGrpSpPr/>
        <p:nvPr/>
      </p:nvGrpSpPr>
      <p:grpSpPr>
        <a:xfrm>
          <a:off x="0" y="0"/>
          <a:ext cx="0" cy="0"/>
          <a:chOff x="0" y="0"/>
          <a:chExt cx="0" cy="0"/>
        </a:xfrm>
      </p:grpSpPr>
      <p:sp>
        <p:nvSpPr>
          <p:cNvPr id="4" name="矩形: 圆角 3">
            <a:extLst>
              <a:ext uri="{FF2B5EF4-FFF2-40B4-BE49-F238E27FC236}">
                <a16:creationId xmlns:a16="http://schemas.microsoft.com/office/drawing/2014/main" id="{CD8887F1-1799-8A40-DA24-CCD27A2080E6}"/>
              </a:ext>
            </a:extLst>
          </p:cNvPr>
          <p:cNvSpPr/>
          <p:nvPr/>
        </p:nvSpPr>
        <p:spPr>
          <a:xfrm>
            <a:off x="449029" y="787495"/>
            <a:ext cx="10532994" cy="55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タイトル 1">
            <a:extLst>
              <a:ext uri="{FF2B5EF4-FFF2-40B4-BE49-F238E27FC236}">
                <a16:creationId xmlns:a16="http://schemas.microsoft.com/office/drawing/2014/main" id="{AF1BE5D6-C1AD-0E83-C0E8-7D38EFA28BE5}"/>
              </a:ext>
            </a:extLst>
          </p:cNvPr>
          <p:cNvSpPr>
            <a:spLocks noGrp="1"/>
          </p:cNvSpPr>
          <p:nvPr>
            <p:ph type="title"/>
          </p:nvPr>
        </p:nvSpPr>
        <p:spPr>
          <a:xfrm>
            <a:off x="374888" y="173982"/>
            <a:ext cx="10532995" cy="598978"/>
          </a:xfrm>
        </p:spPr>
        <p:txBody>
          <a:bodyPr>
            <a:noAutofit/>
          </a:bodyPr>
          <a:lstStyle/>
          <a:p>
            <a:r>
              <a:rPr lang="ja-JP" altLang="en-US" sz="3200" b="1" dirty="0">
                <a:latin typeface="+mn-lt"/>
                <a:ea typeface="+mn-ea"/>
                <a:cs typeface="+mn-cs"/>
              </a:rPr>
              <a:t>量子アニーラのトポロジー</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7EC2314F-82E6-46A0-8AB8-ED797DC41458}"/>
                  </a:ext>
                </a:extLst>
              </p:cNvPr>
              <p:cNvSpPr txBox="1"/>
              <p:nvPr/>
            </p:nvSpPr>
            <p:spPr>
              <a:xfrm>
                <a:off x="444774" y="896361"/>
                <a:ext cx="7801303" cy="1754326"/>
              </a:xfrm>
              <a:prstGeom prst="rect">
                <a:avLst/>
              </a:prstGeom>
              <a:noFill/>
            </p:spPr>
            <p:txBody>
              <a:bodyPr wrap="none" rtlCol="0">
                <a:spAutoFit/>
              </a:bodyPr>
              <a:lstStyle/>
              <a:p>
                <a:r>
                  <a:rPr lang="ja-JP" altLang="en-US" dirty="0"/>
                  <a:t>現在の</a:t>
                </a:r>
                <a:r>
                  <a:rPr lang="en-US" altLang="ja-JP" dirty="0" err="1"/>
                  <a:t>D</a:t>
                </a:r>
                <a:r>
                  <a:rPr lang="en-US" altLang="zh-CN" dirty="0" err="1"/>
                  <a:t>wave</a:t>
                </a:r>
                <a:r>
                  <a:rPr lang="ja-JP" altLang="en-US" dirty="0"/>
                  <a:t>社の量子アニーラには</a:t>
                </a:r>
                <a:r>
                  <a:rPr lang="ja-JP" altLang="en-US" b="1" dirty="0"/>
                  <a:t>三つ</a:t>
                </a:r>
                <a:r>
                  <a:rPr lang="ja-JP" altLang="en-US" dirty="0"/>
                  <a:t>のトポロジーがある</a:t>
                </a:r>
                <a:endParaRPr lang="en-US" altLang="ja-JP" dirty="0"/>
              </a:p>
              <a:p>
                <a:pPr marL="285750" indent="-285750">
                  <a:buFont typeface="Arial" panose="020B0604020202020204" pitchFamily="34" charset="0"/>
                  <a:buChar char="•"/>
                </a:pPr>
                <a:r>
                  <a:rPr lang="en-US" altLang="zh-CN" b="1" dirty="0"/>
                  <a:t>D-Wave 2000Q  </a:t>
                </a:r>
                <a:r>
                  <a:rPr lang="ja-JP" altLang="en-US" dirty="0"/>
                  <a:t>のトポロジー  ：</a:t>
                </a:r>
                <a:r>
                  <a:rPr lang="en-US" altLang="zh-CN" b="1" dirty="0"/>
                  <a:t>Chimera</a:t>
                </a:r>
                <a:r>
                  <a:rPr lang="en-US" altLang="zh-CN" dirty="0"/>
                  <a:t>     </a:t>
                </a:r>
                <a:r>
                  <a:rPr lang="zh-CN" altLang="en-US" dirty="0"/>
                  <a:t>（</a:t>
                </a:r>
                <a:r>
                  <a:rPr lang="ja-JP" altLang="en-US" dirty="0"/>
                  <a:t>総</a:t>
                </a:r>
                <a:r>
                  <a:rPr lang="en-US" altLang="ja-JP" b="1" dirty="0"/>
                  <a:t>2048</a:t>
                </a:r>
                <a:r>
                  <a:rPr lang="en-US" altLang="ja-JP" dirty="0"/>
                  <a:t>qbit , </a:t>
                </a:r>
                <a:r>
                  <a:rPr lang="zh-CN" altLang="en-US" dirty="0"/>
                  <a:t> </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=16</m:t>
                    </m:r>
                  </m:oMath>
                </a14:m>
                <a:r>
                  <a:rPr lang="zh-CN" altLang="en-US" dirty="0"/>
                  <a:t>）</a:t>
                </a:r>
                <a:endParaRPr lang="en-US" altLang="zh-CN" dirty="0"/>
              </a:p>
              <a:p>
                <a:pPr marL="285750" indent="-285750">
                  <a:buFont typeface="Arial" panose="020B0604020202020204" pitchFamily="34" charset="0"/>
                  <a:buChar char="•"/>
                </a:pPr>
                <a:r>
                  <a:rPr lang="en-US" altLang="zh-CN" b="1" dirty="0"/>
                  <a:t>Advantage </a:t>
                </a:r>
                <a:r>
                  <a:rPr lang="en-US" altLang="zh-CN" dirty="0"/>
                  <a:t>         </a:t>
                </a:r>
                <a:r>
                  <a:rPr lang="ja-JP" altLang="en-US" dirty="0"/>
                  <a:t>のトポロジー  ：</a:t>
                </a:r>
                <a:r>
                  <a:rPr lang="en-US" altLang="zh-CN" b="1" dirty="0"/>
                  <a:t>Pegasus</a:t>
                </a:r>
                <a:r>
                  <a:rPr lang="en-US" altLang="zh-CN" dirty="0"/>
                  <a:t>     </a:t>
                </a:r>
                <a:r>
                  <a:rPr lang="zh-CN" altLang="en-US" dirty="0"/>
                  <a:t>（</a:t>
                </a:r>
                <a:r>
                  <a:rPr lang="ja-JP" altLang="en-US" dirty="0"/>
                  <a:t>総</a:t>
                </a:r>
                <a:r>
                  <a:rPr lang="en-US" altLang="ja-JP" b="1" dirty="0"/>
                  <a:t>5640</a:t>
                </a:r>
                <a:r>
                  <a:rPr lang="en-US" altLang="zh-CN" dirty="0"/>
                  <a:t>qbit </a:t>
                </a:r>
                <a:r>
                  <a:rPr lang="en-US" altLang="zh-CN" b="0" dirty="0"/>
                  <a:t>,  </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=16 </m:t>
                    </m:r>
                  </m:oMath>
                </a14:m>
                <a:r>
                  <a:rPr lang="zh-CN" altLang="en-US" dirty="0"/>
                  <a:t>）</a:t>
                </a:r>
                <a:endParaRPr lang="en-US" altLang="zh-CN" dirty="0"/>
              </a:p>
              <a:p>
                <a:pPr marL="285750" indent="-285750">
                  <a:buFont typeface="Arial" panose="020B0604020202020204" pitchFamily="34" charset="0"/>
                  <a:buChar char="•"/>
                </a:pPr>
                <a:r>
                  <a:rPr lang="en-US" altLang="zh-CN" b="1" dirty="0"/>
                  <a:t>Next generation  </a:t>
                </a:r>
                <a:r>
                  <a:rPr lang="ja-JP" altLang="en-US" dirty="0"/>
                  <a:t>のトポロジー  ：</a:t>
                </a:r>
                <a:r>
                  <a:rPr lang="en-US" altLang="ja-JP" b="1" dirty="0"/>
                  <a:t>Zephyr</a:t>
                </a:r>
                <a:r>
                  <a:rPr lang="en-US" altLang="ja-JP" dirty="0"/>
                  <a:t>      </a:t>
                </a:r>
                <a:r>
                  <a:rPr lang="zh-CN" altLang="en-US" dirty="0"/>
                  <a:t>（</a:t>
                </a:r>
                <a:r>
                  <a:rPr lang="ja-JP" altLang="en-US" dirty="0"/>
                  <a:t>総</a:t>
                </a:r>
                <a:r>
                  <a:rPr lang="en-US" altLang="ja-JP" b="1" dirty="0"/>
                  <a:t>7440</a:t>
                </a:r>
                <a:r>
                  <a:rPr lang="en-US" altLang="zh-CN" dirty="0"/>
                  <a:t>qbit </a:t>
                </a:r>
                <a:r>
                  <a:rPr lang="en-US" altLang="zh-CN" b="0" dirty="0"/>
                  <a:t>,  </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=15 </m:t>
                    </m:r>
                  </m:oMath>
                </a14:m>
                <a:r>
                  <a:rPr lang="zh-CN" altLang="en-US" dirty="0"/>
                  <a:t>）</a:t>
                </a:r>
                <a:endParaRPr lang="en-US" altLang="zh-CN" dirty="0"/>
              </a:p>
              <a:p>
                <a:pPr marL="285750" indent="-285750">
                  <a:buFont typeface="Arial" panose="020B0604020202020204" pitchFamily="34" charset="0"/>
                  <a:buChar char="•"/>
                </a:pPr>
                <a:endParaRPr lang="en-US" altLang="zh-CN" dirty="0"/>
              </a:p>
              <a:p>
                <a:r>
                  <a:rPr lang="en-US" altLang="zh-CN" dirty="0"/>
                  <a:t>	</a:t>
                </a:r>
                <a:endParaRPr lang="zh-CN" altLang="en-US" dirty="0"/>
              </a:p>
            </p:txBody>
          </p:sp>
        </mc:Choice>
        <mc:Fallback xmlns="">
          <p:sp>
            <p:nvSpPr>
              <p:cNvPr id="2" name="文本框 1">
                <a:extLst>
                  <a:ext uri="{FF2B5EF4-FFF2-40B4-BE49-F238E27FC236}">
                    <a16:creationId xmlns:a16="http://schemas.microsoft.com/office/drawing/2014/main" id="{7EC2314F-82E6-46A0-8AB8-ED797DC41458}"/>
                  </a:ext>
                </a:extLst>
              </p:cNvPr>
              <p:cNvSpPr txBox="1">
                <a:spLocks noRot="1" noChangeAspect="1" noMove="1" noResize="1" noEditPoints="1" noAdjustHandles="1" noChangeArrowheads="1" noChangeShapeType="1" noTextEdit="1"/>
              </p:cNvSpPr>
              <p:nvPr/>
            </p:nvSpPr>
            <p:spPr>
              <a:xfrm>
                <a:off x="444774" y="896361"/>
                <a:ext cx="7801303" cy="1754326"/>
              </a:xfrm>
              <a:prstGeom prst="rect">
                <a:avLst/>
              </a:prstGeom>
              <a:blipFill>
                <a:blip r:embed="rId2"/>
                <a:stretch>
                  <a:fillRect l="-703" t="-1736"/>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C4F8A26F-D586-5679-2A81-91CCC1B00B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690" y="2208966"/>
            <a:ext cx="3508549" cy="2947180"/>
          </a:xfrm>
          <a:prstGeom prst="rect">
            <a:avLst/>
          </a:prstGeom>
          <a:ln>
            <a:solidFill>
              <a:schemeClr val="tx1"/>
            </a:solidFill>
          </a:ln>
        </p:spPr>
      </p:pic>
      <p:sp>
        <p:nvSpPr>
          <p:cNvPr id="9" name="文本框 8">
            <a:extLst>
              <a:ext uri="{FF2B5EF4-FFF2-40B4-BE49-F238E27FC236}">
                <a16:creationId xmlns:a16="http://schemas.microsoft.com/office/drawing/2014/main" id="{C350772F-B262-2097-E6F7-35CE9E733567}"/>
              </a:ext>
            </a:extLst>
          </p:cNvPr>
          <p:cNvSpPr txBox="1"/>
          <p:nvPr/>
        </p:nvSpPr>
        <p:spPr>
          <a:xfrm>
            <a:off x="1425636" y="2187428"/>
            <a:ext cx="986655" cy="307777"/>
          </a:xfrm>
          <a:prstGeom prst="rect">
            <a:avLst/>
          </a:prstGeom>
          <a:noFill/>
        </p:spPr>
        <p:txBody>
          <a:bodyPr wrap="square">
            <a:spAutoFit/>
          </a:bodyPr>
          <a:lstStyle/>
          <a:p>
            <a:r>
              <a:rPr lang="en-US" altLang="zh-CN" sz="1400" b="1" dirty="0"/>
              <a:t>Chimera</a:t>
            </a:r>
            <a:endParaRPr lang="zh-CN" altLang="en-US" sz="1400" b="1" dirty="0"/>
          </a:p>
        </p:txBody>
      </p:sp>
      <p:pic>
        <p:nvPicPr>
          <p:cNvPr id="11" name="图片 10">
            <a:extLst>
              <a:ext uri="{FF2B5EF4-FFF2-40B4-BE49-F238E27FC236}">
                <a16:creationId xmlns:a16="http://schemas.microsoft.com/office/drawing/2014/main" id="{F65D4BF1-A658-AC06-94D9-FDE9B4DA58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2102" y="2180843"/>
            <a:ext cx="3508550" cy="2985400"/>
          </a:xfrm>
          <a:prstGeom prst="rect">
            <a:avLst/>
          </a:prstGeom>
          <a:ln>
            <a:solidFill>
              <a:schemeClr val="tx1"/>
            </a:solidFill>
          </a:ln>
        </p:spPr>
      </p:pic>
      <p:sp>
        <p:nvSpPr>
          <p:cNvPr id="13" name="文本框 12">
            <a:extLst>
              <a:ext uri="{FF2B5EF4-FFF2-40B4-BE49-F238E27FC236}">
                <a16:creationId xmlns:a16="http://schemas.microsoft.com/office/drawing/2014/main" id="{F7734532-781C-A7BD-808D-ABB82E48C259}"/>
              </a:ext>
            </a:extLst>
          </p:cNvPr>
          <p:cNvSpPr txBox="1"/>
          <p:nvPr/>
        </p:nvSpPr>
        <p:spPr>
          <a:xfrm>
            <a:off x="5423049" y="2158473"/>
            <a:ext cx="986655" cy="307777"/>
          </a:xfrm>
          <a:prstGeom prst="rect">
            <a:avLst/>
          </a:prstGeom>
          <a:noFill/>
        </p:spPr>
        <p:txBody>
          <a:bodyPr wrap="square">
            <a:spAutoFit/>
          </a:bodyPr>
          <a:lstStyle/>
          <a:p>
            <a:r>
              <a:rPr lang="en-US" altLang="zh-CN" sz="1400" b="1" dirty="0"/>
              <a:t>Pegasus</a:t>
            </a:r>
            <a:endParaRPr lang="zh-CN" altLang="en-US" sz="1400" b="1" dirty="0"/>
          </a:p>
        </p:txBody>
      </p:sp>
      <p:pic>
        <p:nvPicPr>
          <p:cNvPr id="15" name="图片 14">
            <a:extLst>
              <a:ext uri="{FF2B5EF4-FFF2-40B4-BE49-F238E27FC236}">
                <a16:creationId xmlns:a16="http://schemas.microsoft.com/office/drawing/2014/main" id="{608FA963-2AB3-6F22-E989-586E916121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9515" y="2208966"/>
            <a:ext cx="3314118" cy="3005094"/>
          </a:xfrm>
          <a:prstGeom prst="rect">
            <a:avLst/>
          </a:prstGeom>
          <a:ln>
            <a:solidFill>
              <a:schemeClr val="tx1"/>
            </a:solidFill>
          </a:ln>
        </p:spPr>
      </p:pic>
      <p:sp>
        <p:nvSpPr>
          <p:cNvPr id="17" name="文本框 16">
            <a:extLst>
              <a:ext uri="{FF2B5EF4-FFF2-40B4-BE49-F238E27FC236}">
                <a16:creationId xmlns:a16="http://schemas.microsoft.com/office/drawing/2014/main" id="{8BBFCC79-25D1-6782-0577-445E09C6D4A0}"/>
              </a:ext>
            </a:extLst>
          </p:cNvPr>
          <p:cNvSpPr txBox="1"/>
          <p:nvPr/>
        </p:nvSpPr>
        <p:spPr>
          <a:xfrm>
            <a:off x="9436875" y="2213601"/>
            <a:ext cx="986655" cy="307777"/>
          </a:xfrm>
          <a:prstGeom prst="rect">
            <a:avLst/>
          </a:prstGeom>
          <a:noFill/>
        </p:spPr>
        <p:txBody>
          <a:bodyPr wrap="square">
            <a:spAutoFit/>
          </a:bodyPr>
          <a:lstStyle/>
          <a:p>
            <a:r>
              <a:rPr lang="en-US" altLang="ja-JP" sz="1400" b="1" dirty="0"/>
              <a:t>Zephyr</a:t>
            </a:r>
            <a:endParaRPr lang="zh-CN" altLang="en-US" sz="1400" b="1" dirty="0"/>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6FB537FC-0EE2-1B73-4641-DF20C4607603}"/>
                  </a:ext>
                </a:extLst>
              </p:cNvPr>
              <p:cNvGraphicFramePr>
                <a:graphicFrameLocks noGrp="1"/>
              </p:cNvGraphicFramePr>
              <p:nvPr>
                <p:extLst>
                  <p:ext uri="{D42A27DB-BD31-4B8C-83A1-F6EECF244321}">
                    <p14:modId xmlns:p14="http://schemas.microsoft.com/office/powerpoint/2010/main" val="894573590"/>
                  </p:ext>
                </p:extLst>
              </p:nvPr>
            </p:nvGraphicFramePr>
            <p:xfrm>
              <a:off x="1783790" y="5335453"/>
              <a:ext cx="8624420" cy="949960"/>
            </p:xfrm>
            <a:graphic>
              <a:graphicData uri="http://schemas.openxmlformats.org/drawingml/2006/table">
                <a:tbl>
                  <a:tblPr firstRow="1" bandRow="1">
                    <a:tableStyleId>{5C22544A-7EE6-4342-B048-85BDC9FD1C3A}</a:tableStyleId>
                  </a:tblPr>
                  <a:tblGrid>
                    <a:gridCol w="2156105">
                      <a:extLst>
                        <a:ext uri="{9D8B030D-6E8A-4147-A177-3AD203B41FA5}">
                          <a16:colId xmlns:a16="http://schemas.microsoft.com/office/drawing/2014/main" val="1287656801"/>
                        </a:ext>
                      </a:extLst>
                    </a:gridCol>
                    <a:gridCol w="2156105">
                      <a:extLst>
                        <a:ext uri="{9D8B030D-6E8A-4147-A177-3AD203B41FA5}">
                          <a16:colId xmlns:a16="http://schemas.microsoft.com/office/drawing/2014/main" val="1963902682"/>
                        </a:ext>
                      </a:extLst>
                    </a:gridCol>
                    <a:gridCol w="2156105">
                      <a:extLst>
                        <a:ext uri="{9D8B030D-6E8A-4147-A177-3AD203B41FA5}">
                          <a16:colId xmlns:a16="http://schemas.microsoft.com/office/drawing/2014/main" val="2406704387"/>
                        </a:ext>
                      </a:extLst>
                    </a:gridCol>
                    <a:gridCol w="2156105">
                      <a:extLst>
                        <a:ext uri="{9D8B030D-6E8A-4147-A177-3AD203B41FA5}">
                          <a16:colId xmlns:a16="http://schemas.microsoft.com/office/drawing/2014/main" val="3754072587"/>
                        </a:ext>
                      </a:extLst>
                    </a:gridCol>
                  </a:tblGrid>
                  <a:tr h="370840">
                    <a:tc>
                      <a:txBody>
                        <a:bodyPr/>
                        <a:lstStyle/>
                        <a:p>
                          <a:pPr algn="ctr"/>
                          <a:endParaRPr lang="zh-CN" altLang="en-US" sz="1600" dirty="0"/>
                        </a:p>
                      </a:txBody>
                      <a:tcPr anchor="ctr"/>
                    </a:tc>
                    <a:tc>
                      <a:txBody>
                        <a:bodyPr/>
                        <a:lstStyle/>
                        <a:p>
                          <a:pPr algn="ctr"/>
                          <a:r>
                            <a:rPr lang="en-US" altLang="ja-JP" sz="1600" dirty="0"/>
                            <a:t>Chimera</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=16</m:t>
                              </m:r>
                            </m:oMath>
                          </a14:m>
                          <a:r>
                            <a:rPr lang="zh-CN" altLang="en-US" sz="1600" dirty="0"/>
                            <a:t>）</a:t>
                          </a:r>
                        </a:p>
                      </a:txBody>
                      <a:tcPr anchor="ctr"/>
                    </a:tc>
                    <a:tc>
                      <a:txBody>
                        <a:bodyPr/>
                        <a:lstStyle/>
                        <a:p>
                          <a:pPr algn="ctr"/>
                          <a:r>
                            <a:rPr lang="en-US" altLang="ja-JP" sz="1600" dirty="0"/>
                            <a:t>Pegasus</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=16</m:t>
                              </m:r>
                            </m:oMath>
                          </a14:m>
                          <a:r>
                            <a:rPr lang="zh-CN" altLang="en-US" sz="1600" dirty="0"/>
                            <a:t>）</a:t>
                          </a:r>
                        </a:p>
                      </a:txBody>
                      <a:tcPr anchor="ctr"/>
                    </a:tc>
                    <a:tc>
                      <a:txBody>
                        <a:bodyPr/>
                        <a:lstStyle/>
                        <a:p>
                          <a:pPr algn="ctr"/>
                          <a:r>
                            <a:rPr lang="en-US" altLang="zh-CN" sz="1600" dirty="0"/>
                            <a:t>Zephyr</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=15</m:t>
                              </m:r>
                            </m:oMath>
                          </a14:m>
                          <a:r>
                            <a:rPr lang="zh-CN" altLang="en-US" sz="1600" dirty="0"/>
                            <a:t>）</a:t>
                          </a:r>
                        </a:p>
                      </a:txBody>
                      <a:tcPr anchor="ctr"/>
                    </a:tc>
                    <a:extLst>
                      <a:ext uri="{0D108BD9-81ED-4DB2-BD59-A6C34878D82A}">
                        <a16:rowId xmlns:a16="http://schemas.microsoft.com/office/drawing/2014/main" val="3368320107"/>
                      </a:ext>
                    </a:extLst>
                  </a:tr>
                  <a:tr h="370840">
                    <a:tc>
                      <a:txBody>
                        <a:bodyPr/>
                        <a:lstStyle/>
                        <a:p>
                          <a:pPr algn="ctr"/>
                          <a:r>
                            <a:rPr lang="ja-JP" altLang="en-US" sz="1600" b="1" dirty="0"/>
                            <a:t>利用できる量子</a:t>
                          </a:r>
                          <a:endParaRPr lang="en-US" altLang="ja-JP" sz="1600" b="1" dirty="0"/>
                        </a:p>
                        <a:p>
                          <a:pPr algn="ctr"/>
                          <a:r>
                            <a:rPr lang="ja-JP" altLang="en-US" sz="1600" b="1" dirty="0"/>
                            <a:t>ビット数</a:t>
                          </a:r>
                          <a:endParaRPr lang="zh-CN" altLang="en-US" sz="1600" b="1" dirty="0"/>
                        </a:p>
                      </a:txBody>
                      <a:tcPr anchor="ctr"/>
                    </a:tc>
                    <a:tc>
                      <a:txBody>
                        <a:bodyPr/>
                        <a:lstStyle/>
                        <a:p>
                          <a:pPr algn="ctr"/>
                          <a14:m>
                            <m:oMath xmlns:m="http://schemas.openxmlformats.org/officeDocument/2006/math">
                              <m:r>
                                <a:rPr lang="en-US" altLang="ja-JP" sz="1600" b="0" i="1" smtClean="0">
                                  <a:latin typeface="Cambria Math" panose="02040503050406030204" pitchFamily="18" charset="0"/>
                                </a:rPr>
                                <m:t>8</m:t>
                              </m:r>
                              <m:sSup>
                                <m:sSupPr>
                                  <m:ctrlPr>
                                    <a:rPr lang="en-US" altLang="ja-JP" sz="1600" b="0" i="1" smtClean="0">
                                      <a:latin typeface="Cambria Math" panose="02040503050406030204" pitchFamily="18" charset="0"/>
                                    </a:rPr>
                                  </m:ctrlPr>
                                </m:sSupPr>
                                <m:e>
                                  <m:r>
                                    <a:rPr lang="en-US" altLang="ja-JP" sz="1600" b="0" i="1" smtClean="0">
                                      <a:latin typeface="Cambria Math" panose="02040503050406030204" pitchFamily="18" charset="0"/>
                                    </a:rPr>
                                    <m:t>𝑚</m:t>
                                  </m:r>
                                </m:e>
                                <m:sup>
                                  <m:r>
                                    <a:rPr lang="en-US" altLang="ja-JP" sz="1600" b="0" i="1" smtClean="0">
                                      <a:latin typeface="Cambria Math" panose="02040503050406030204" pitchFamily="18" charset="0"/>
                                    </a:rPr>
                                    <m:t>2</m:t>
                                  </m:r>
                                </m:sup>
                              </m:sSup>
                            </m:oMath>
                          </a14:m>
                          <a:r>
                            <a:rPr lang="en-US" altLang="zh-CN" sz="1600" dirty="0"/>
                            <a:t> </a:t>
                          </a:r>
                          <a:endParaRPr lang="zh-CN" altLang="en-US" sz="1600" dirty="0"/>
                        </a:p>
                      </a:txBody>
                      <a:tcPr anchor="ctr"/>
                    </a:tc>
                    <a:tc>
                      <a:txBody>
                        <a:bodyPr/>
                        <a:lstStyle/>
                        <a:p>
                          <a:pPr algn="ctr"/>
                          <a14:m>
                            <m:oMath xmlns:m="http://schemas.openxmlformats.org/officeDocument/2006/math">
                              <m:r>
                                <a:rPr lang="en-US" altLang="ja-JP" sz="1600" b="0" i="1" smtClean="0">
                                  <a:latin typeface="Cambria Math" panose="02040503050406030204" pitchFamily="18" charset="0"/>
                                </a:rPr>
                                <m:t>8(3</m:t>
                              </m:r>
                              <m:r>
                                <a:rPr lang="en-US" altLang="ja-JP" sz="1600" b="0" i="1" smtClean="0">
                                  <a:latin typeface="Cambria Math" panose="02040503050406030204" pitchFamily="18" charset="0"/>
                                </a:rPr>
                                <m:t>𝑚</m:t>
                              </m:r>
                              <m:r>
                                <a:rPr lang="en-US" altLang="ja-JP" sz="1600" b="0" i="1" smtClean="0">
                                  <a:latin typeface="Cambria Math" panose="02040503050406030204" pitchFamily="18" charset="0"/>
                                </a:rPr>
                                <m:t>−1)(</m:t>
                              </m:r>
                              <m:r>
                                <a:rPr lang="en-US" altLang="ja-JP" sz="1600" b="0" i="1" smtClean="0">
                                  <a:latin typeface="Cambria Math" panose="02040503050406030204" pitchFamily="18" charset="0"/>
                                </a:rPr>
                                <m:t>𝑚</m:t>
                              </m:r>
                              <m:r>
                                <a:rPr lang="en-US" altLang="ja-JP" sz="1600" b="0" i="1" smtClean="0">
                                  <a:latin typeface="Cambria Math" panose="02040503050406030204" pitchFamily="18" charset="0"/>
                                </a:rPr>
                                <m:t>−1)</m:t>
                              </m:r>
                            </m:oMath>
                          </a14:m>
                          <a:r>
                            <a:rPr lang="en-US" altLang="zh-CN" sz="1600" dirty="0"/>
                            <a:t> </a:t>
                          </a:r>
                          <a:endParaRPr lang="zh-CN" altLang="en-US" sz="1600" dirty="0"/>
                        </a:p>
                      </a:txBody>
                      <a:tcPr anchor="ctr"/>
                    </a:tc>
                    <a:tc>
                      <a:txBody>
                        <a:bodyPr/>
                        <a:lstStyle/>
                        <a:p>
                          <a:pPr algn="ctr"/>
                          <a14:m>
                            <m:oMath xmlns:m="http://schemas.openxmlformats.org/officeDocument/2006/math">
                              <m:r>
                                <a:rPr lang="en-US" altLang="zh-CN" sz="1600" b="0" i="1" smtClean="0">
                                  <a:latin typeface="Cambria Math" panose="02040503050406030204" pitchFamily="18" charset="0"/>
                                </a:rPr>
                                <m:t>32</m:t>
                              </m:r>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𝑚</m:t>
                                  </m:r>
                                </m:e>
                                <m:sup>
                                  <m:r>
                                    <a:rPr lang="en-US" altLang="zh-CN" sz="1600" b="0" i="1" smtClean="0">
                                      <a:latin typeface="Cambria Math" panose="02040503050406030204" pitchFamily="18" charset="0"/>
                                    </a:rPr>
                                    <m:t>2</m:t>
                                  </m:r>
                                </m:sup>
                              </m:sSup>
                              <m:r>
                                <a:rPr lang="en-US" altLang="zh-CN" sz="1600" b="0" i="1" smtClean="0">
                                  <a:latin typeface="Cambria Math" panose="02040503050406030204" pitchFamily="18" charset="0"/>
                                </a:rPr>
                                <m:t>+16</m:t>
                              </m:r>
                              <m:r>
                                <a:rPr lang="en-US" altLang="zh-CN" sz="1600" b="0" i="1" smtClean="0">
                                  <a:latin typeface="Cambria Math" panose="02040503050406030204" pitchFamily="18" charset="0"/>
                                </a:rPr>
                                <m:t>𝑚</m:t>
                              </m:r>
                            </m:oMath>
                          </a14:m>
                          <a:r>
                            <a:rPr lang="zh-CN" altLang="en-US" sz="1600" dirty="0"/>
                            <a:t> </a:t>
                          </a:r>
                        </a:p>
                      </a:txBody>
                      <a:tcPr anchor="ctr"/>
                    </a:tc>
                    <a:extLst>
                      <a:ext uri="{0D108BD9-81ED-4DB2-BD59-A6C34878D82A}">
                        <a16:rowId xmlns:a16="http://schemas.microsoft.com/office/drawing/2014/main" val="3278943062"/>
                      </a:ext>
                    </a:extLst>
                  </a:tr>
                </a:tbl>
              </a:graphicData>
            </a:graphic>
          </p:graphicFrame>
        </mc:Choice>
        <mc:Fallback xmlns="">
          <p:graphicFrame>
            <p:nvGraphicFramePr>
              <p:cNvPr id="3" name="表格 2">
                <a:extLst>
                  <a:ext uri="{FF2B5EF4-FFF2-40B4-BE49-F238E27FC236}">
                    <a16:creationId xmlns:a16="http://schemas.microsoft.com/office/drawing/2014/main" id="{6FB537FC-0EE2-1B73-4641-DF20C4607603}"/>
                  </a:ext>
                </a:extLst>
              </p:cNvPr>
              <p:cNvGraphicFramePr>
                <a:graphicFrameLocks noGrp="1"/>
              </p:cNvGraphicFramePr>
              <p:nvPr>
                <p:extLst>
                  <p:ext uri="{D42A27DB-BD31-4B8C-83A1-F6EECF244321}">
                    <p14:modId xmlns:p14="http://schemas.microsoft.com/office/powerpoint/2010/main" val="894573590"/>
                  </p:ext>
                </p:extLst>
              </p:nvPr>
            </p:nvGraphicFramePr>
            <p:xfrm>
              <a:off x="1783790" y="5335453"/>
              <a:ext cx="8624420" cy="949960"/>
            </p:xfrm>
            <a:graphic>
              <a:graphicData uri="http://schemas.openxmlformats.org/drawingml/2006/table">
                <a:tbl>
                  <a:tblPr firstRow="1" bandRow="1">
                    <a:tableStyleId>{5C22544A-7EE6-4342-B048-85BDC9FD1C3A}</a:tableStyleId>
                  </a:tblPr>
                  <a:tblGrid>
                    <a:gridCol w="2156105">
                      <a:extLst>
                        <a:ext uri="{9D8B030D-6E8A-4147-A177-3AD203B41FA5}">
                          <a16:colId xmlns:a16="http://schemas.microsoft.com/office/drawing/2014/main" val="1287656801"/>
                        </a:ext>
                      </a:extLst>
                    </a:gridCol>
                    <a:gridCol w="2156105">
                      <a:extLst>
                        <a:ext uri="{9D8B030D-6E8A-4147-A177-3AD203B41FA5}">
                          <a16:colId xmlns:a16="http://schemas.microsoft.com/office/drawing/2014/main" val="1963902682"/>
                        </a:ext>
                      </a:extLst>
                    </a:gridCol>
                    <a:gridCol w="2156105">
                      <a:extLst>
                        <a:ext uri="{9D8B030D-6E8A-4147-A177-3AD203B41FA5}">
                          <a16:colId xmlns:a16="http://schemas.microsoft.com/office/drawing/2014/main" val="2406704387"/>
                        </a:ext>
                      </a:extLst>
                    </a:gridCol>
                    <a:gridCol w="2156105">
                      <a:extLst>
                        <a:ext uri="{9D8B030D-6E8A-4147-A177-3AD203B41FA5}">
                          <a16:colId xmlns:a16="http://schemas.microsoft.com/office/drawing/2014/main" val="3754072587"/>
                        </a:ext>
                      </a:extLst>
                    </a:gridCol>
                  </a:tblGrid>
                  <a:tr h="370840">
                    <a:tc>
                      <a:txBody>
                        <a:bodyPr/>
                        <a:lstStyle/>
                        <a:p>
                          <a:pPr algn="ctr"/>
                          <a:endParaRPr lang="zh-CN" altLang="en-US" sz="1600" dirty="0"/>
                        </a:p>
                      </a:txBody>
                      <a:tcPr anchor="ctr"/>
                    </a:tc>
                    <a:tc>
                      <a:txBody>
                        <a:bodyPr/>
                        <a:lstStyle/>
                        <a:p>
                          <a:endParaRPr lang="zh-CN"/>
                        </a:p>
                      </a:txBody>
                      <a:tcPr anchor="ctr">
                        <a:blipFill>
                          <a:blip r:embed="rId6"/>
                          <a:stretch>
                            <a:fillRect l="-100282" t="-1639" r="-201130" b="-177049"/>
                          </a:stretch>
                        </a:blipFill>
                      </a:tcPr>
                    </a:tc>
                    <a:tc>
                      <a:txBody>
                        <a:bodyPr/>
                        <a:lstStyle/>
                        <a:p>
                          <a:endParaRPr lang="zh-CN"/>
                        </a:p>
                      </a:txBody>
                      <a:tcPr anchor="ctr">
                        <a:blipFill>
                          <a:blip r:embed="rId6"/>
                          <a:stretch>
                            <a:fillRect l="-200282" t="-1639" r="-101130" b="-177049"/>
                          </a:stretch>
                        </a:blipFill>
                      </a:tcPr>
                    </a:tc>
                    <a:tc>
                      <a:txBody>
                        <a:bodyPr/>
                        <a:lstStyle/>
                        <a:p>
                          <a:endParaRPr lang="zh-CN"/>
                        </a:p>
                      </a:txBody>
                      <a:tcPr anchor="ctr">
                        <a:blipFill>
                          <a:blip r:embed="rId6"/>
                          <a:stretch>
                            <a:fillRect l="-300282" t="-1639" r="-1130" b="-177049"/>
                          </a:stretch>
                        </a:blipFill>
                      </a:tcPr>
                    </a:tc>
                    <a:extLst>
                      <a:ext uri="{0D108BD9-81ED-4DB2-BD59-A6C34878D82A}">
                        <a16:rowId xmlns:a16="http://schemas.microsoft.com/office/drawing/2014/main" val="3368320107"/>
                      </a:ext>
                    </a:extLst>
                  </a:tr>
                  <a:tr h="579120">
                    <a:tc>
                      <a:txBody>
                        <a:bodyPr/>
                        <a:lstStyle/>
                        <a:p>
                          <a:pPr algn="ctr"/>
                          <a:r>
                            <a:rPr lang="ja-JP" altLang="en-US" sz="1600" b="1" dirty="0"/>
                            <a:t>利用できる量子</a:t>
                          </a:r>
                          <a:endParaRPr lang="en-US" altLang="ja-JP" sz="1600" b="1" dirty="0"/>
                        </a:p>
                        <a:p>
                          <a:pPr algn="ctr"/>
                          <a:r>
                            <a:rPr lang="ja-JP" altLang="en-US" sz="1600" b="1" dirty="0"/>
                            <a:t>ビット数</a:t>
                          </a:r>
                          <a:endParaRPr lang="zh-CN" altLang="en-US" sz="1600" b="1" dirty="0"/>
                        </a:p>
                      </a:txBody>
                      <a:tcPr anchor="ctr"/>
                    </a:tc>
                    <a:tc>
                      <a:txBody>
                        <a:bodyPr/>
                        <a:lstStyle/>
                        <a:p>
                          <a:endParaRPr lang="zh-CN"/>
                        </a:p>
                      </a:txBody>
                      <a:tcPr anchor="ctr">
                        <a:blipFill>
                          <a:blip r:embed="rId6"/>
                          <a:stretch>
                            <a:fillRect l="-100282" t="-64583" r="-201130" b="-12500"/>
                          </a:stretch>
                        </a:blipFill>
                      </a:tcPr>
                    </a:tc>
                    <a:tc>
                      <a:txBody>
                        <a:bodyPr/>
                        <a:lstStyle/>
                        <a:p>
                          <a:endParaRPr lang="zh-CN"/>
                        </a:p>
                      </a:txBody>
                      <a:tcPr anchor="ctr">
                        <a:blipFill>
                          <a:blip r:embed="rId6"/>
                          <a:stretch>
                            <a:fillRect l="-200282" t="-64583" r="-101130" b="-12500"/>
                          </a:stretch>
                        </a:blipFill>
                      </a:tcPr>
                    </a:tc>
                    <a:tc>
                      <a:txBody>
                        <a:bodyPr/>
                        <a:lstStyle/>
                        <a:p>
                          <a:endParaRPr lang="zh-CN"/>
                        </a:p>
                      </a:txBody>
                      <a:tcPr anchor="ctr">
                        <a:blipFill>
                          <a:blip r:embed="rId6"/>
                          <a:stretch>
                            <a:fillRect l="-300282" t="-64583" r="-1130" b="-12500"/>
                          </a:stretch>
                        </a:blipFill>
                      </a:tcPr>
                    </a:tc>
                    <a:extLst>
                      <a:ext uri="{0D108BD9-81ED-4DB2-BD59-A6C34878D82A}">
                        <a16:rowId xmlns:a16="http://schemas.microsoft.com/office/drawing/2014/main" val="3278943062"/>
                      </a:ext>
                    </a:extLst>
                  </a:tr>
                </a:tbl>
              </a:graphicData>
            </a:graphic>
          </p:graphicFrame>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C374F5E9-19B1-551C-03F0-F7A5636184F0}"/>
                  </a:ext>
                </a:extLst>
              </p:cNvPr>
              <p:cNvSpPr txBox="1"/>
              <p:nvPr/>
            </p:nvSpPr>
            <p:spPr>
              <a:xfrm>
                <a:off x="3788891" y="6445905"/>
                <a:ext cx="6094970" cy="369332"/>
              </a:xfrm>
              <a:prstGeom prst="rect">
                <a:avLst/>
              </a:prstGeom>
              <a:noFill/>
            </p:spPr>
            <p:txBody>
              <a:bodyPr wrap="square">
                <a:spAutoFit/>
              </a:bodyPr>
              <a:lstStyle/>
              <a:p>
                <a14:m>
                  <m:oMath xmlns:m="http://schemas.openxmlformats.org/officeDocument/2006/math">
                    <m:r>
                      <a:rPr lang="en-US" altLang="ja-JP" b="0" i="1" smtClean="0">
                        <a:latin typeface="Cambria Math" panose="02040503050406030204" pitchFamily="18" charset="0"/>
                      </a:rPr>
                      <m:t>𝑚</m:t>
                    </m:r>
                  </m:oMath>
                </a14:m>
                <a:r>
                  <a:rPr lang="ja-JP" altLang="en-US" dirty="0"/>
                  <a:t>を増加することでトポロジーを</a:t>
                </a:r>
                <a:r>
                  <a:rPr lang="ja-JP" altLang="en-US" b="1" dirty="0"/>
                  <a:t>拡大できる</a:t>
                </a:r>
                <a:endParaRPr lang="zh-CN" altLang="en-US" b="1" dirty="0"/>
              </a:p>
            </p:txBody>
          </p:sp>
        </mc:Choice>
        <mc:Fallback xmlns="">
          <p:sp>
            <p:nvSpPr>
              <p:cNvPr id="14" name="文本框 13">
                <a:extLst>
                  <a:ext uri="{FF2B5EF4-FFF2-40B4-BE49-F238E27FC236}">
                    <a16:creationId xmlns:a16="http://schemas.microsoft.com/office/drawing/2014/main" id="{C374F5E9-19B1-551C-03F0-F7A5636184F0}"/>
                  </a:ext>
                </a:extLst>
              </p:cNvPr>
              <p:cNvSpPr txBox="1">
                <a:spLocks noRot="1" noChangeAspect="1" noMove="1" noResize="1" noEditPoints="1" noAdjustHandles="1" noChangeArrowheads="1" noChangeShapeType="1" noTextEdit="1"/>
              </p:cNvSpPr>
              <p:nvPr/>
            </p:nvSpPr>
            <p:spPr>
              <a:xfrm>
                <a:off x="3788891" y="6445905"/>
                <a:ext cx="6094970" cy="369332"/>
              </a:xfrm>
              <a:prstGeom prst="rect">
                <a:avLst/>
              </a:prstGeom>
              <a:blipFill>
                <a:blip r:embed="rId7"/>
                <a:stretch>
                  <a:fillRect t="-8197" b="-262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25174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ED71D-7BF2-F470-6C6A-784D8A6824B5}"/>
            </a:ext>
          </a:extLst>
        </p:cNvPr>
        <p:cNvGrpSpPr/>
        <p:nvPr/>
      </p:nvGrpSpPr>
      <p:grpSpPr>
        <a:xfrm>
          <a:off x="0" y="0"/>
          <a:ext cx="0" cy="0"/>
          <a:chOff x="0" y="0"/>
          <a:chExt cx="0" cy="0"/>
        </a:xfrm>
      </p:grpSpPr>
      <p:sp>
        <p:nvSpPr>
          <p:cNvPr id="4" name="矩形: 圆角 3">
            <a:extLst>
              <a:ext uri="{FF2B5EF4-FFF2-40B4-BE49-F238E27FC236}">
                <a16:creationId xmlns:a16="http://schemas.microsoft.com/office/drawing/2014/main" id="{70F11D67-9A43-65BA-79B8-528745A41175}"/>
              </a:ext>
            </a:extLst>
          </p:cNvPr>
          <p:cNvSpPr/>
          <p:nvPr/>
        </p:nvSpPr>
        <p:spPr>
          <a:xfrm>
            <a:off x="458266" y="963363"/>
            <a:ext cx="10532994" cy="55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タイトル 1">
            <a:extLst>
              <a:ext uri="{FF2B5EF4-FFF2-40B4-BE49-F238E27FC236}">
                <a16:creationId xmlns:a16="http://schemas.microsoft.com/office/drawing/2014/main" id="{97A1529A-A86D-FB4A-EBFA-DAEE01076668}"/>
              </a:ext>
            </a:extLst>
          </p:cNvPr>
          <p:cNvSpPr>
            <a:spLocks noGrp="1"/>
          </p:cNvSpPr>
          <p:nvPr>
            <p:ph type="title"/>
          </p:nvPr>
        </p:nvSpPr>
        <p:spPr>
          <a:xfrm>
            <a:off x="384125" y="349850"/>
            <a:ext cx="10532995" cy="598978"/>
          </a:xfrm>
        </p:spPr>
        <p:txBody>
          <a:bodyPr>
            <a:noAutofit/>
          </a:bodyPr>
          <a:lstStyle/>
          <a:p>
            <a:r>
              <a:rPr lang="ja-JP" altLang="en-US" sz="3200" b="1" dirty="0">
                <a:latin typeface="+mn-lt"/>
                <a:ea typeface="+mn-ea"/>
                <a:cs typeface="+mn-cs"/>
              </a:rPr>
              <a:t>マイナー埋め込み</a:t>
            </a:r>
          </a:p>
        </p:txBody>
      </p:sp>
      <p:sp>
        <p:nvSpPr>
          <p:cNvPr id="16" name="文本框 15">
            <a:extLst>
              <a:ext uri="{FF2B5EF4-FFF2-40B4-BE49-F238E27FC236}">
                <a16:creationId xmlns:a16="http://schemas.microsoft.com/office/drawing/2014/main" id="{F0494411-558A-7C66-E495-160E5A52F662}"/>
              </a:ext>
            </a:extLst>
          </p:cNvPr>
          <p:cNvSpPr txBox="1"/>
          <p:nvPr/>
        </p:nvSpPr>
        <p:spPr>
          <a:xfrm>
            <a:off x="458266" y="1187894"/>
            <a:ext cx="6925294" cy="400110"/>
          </a:xfrm>
          <a:prstGeom prst="rect">
            <a:avLst/>
          </a:prstGeom>
          <a:noFill/>
        </p:spPr>
        <p:txBody>
          <a:bodyPr wrap="none" rtlCol="0">
            <a:spAutoFit/>
          </a:bodyPr>
          <a:lstStyle/>
          <a:p>
            <a:pPr marL="285750" indent="-285750">
              <a:buFont typeface="Wingdings" panose="05000000000000000000" pitchFamily="2" charset="2"/>
              <a:buChar char="Ø"/>
            </a:pPr>
            <a:r>
              <a:rPr lang="en-US" altLang="ja-JP" sz="2000" b="1" dirty="0"/>
              <a:t>Gest</a:t>
            </a:r>
            <a:r>
              <a:rPr lang="ja-JP" altLang="en-US" sz="2000" b="1" dirty="0"/>
              <a:t>グラフ</a:t>
            </a:r>
            <a:r>
              <a:rPr lang="ja-JP" altLang="en-US" sz="2000" dirty="0"/>
              <a:t>は部分グラフとして</a:t>
            </a:r>
            <a:r>
              <a:rPr lang="en-US" altLang="ja-JP" sz="2000" b="1" dirty="0"/>
              <a:t>Host</a:t>
            </a:r>
            <a:r>
              <a:rPr lang="ja-JP" altLang="en-US" sz="2000" b="1" dirty="0"/>
              <a:t>グラフ</a:t>
            </a:r>
            <a:r>
              <a:rPr lang="ja-JP" altLang="en-US" sz="2000" dirty="0"/>
              <a:t>に存在するか</a:t>
            </a:r>
            <a:endParaRPr lang="en-US" altLang="ja-JP" sz="2000" dirty="0"/>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B672E4BC-1181-7ECF-D7ED-401C6479C9A7}"/>
                  </a:ext>
                </a:extLst>
              </p:cNvPr>
              <p:cNvSpPr txBox="1"/>
              <p:nvPr/>
            </p:nvSpPr>
            <p:spPr>
              <a:xfrm>
                <a:off x="384124" y="1721814"/>
                <a:ext cx="877841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𝐸</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3</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4</m:t>
                              </m:r>
                            </m:sub>
                          </m:sSub>
                        </m:e>
                      </m:d>
                      <m:r>
                        <a:rPr lang="en-US" altLang="zh-CN" sz="2000" b="0" i="1" smtClean="0">
                          <a:latin typeface="Cambria Math" panose="02040503050406030204" pitchFamily="18" charset="0"/>
                        </a:rPr>
                        <m:t>=</m:t>
                      </m:r>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𝑥</m:t>
                          </m:r>
                        </m:e>
                        <m:sub>
                          <m:r>
                            <a:rPr lang="en-US" altLang="zh-CN" sz="2000" b="0" i="1" smtClean="0">
                              <a:solidFill>
                                <a:srgbClr val="FF0000"/>
                              </a:solidFill>
                              <a:latin typeface="Cambria Math" panose="02040503050406030204" pitchFamily="18" charset="0"/>
                            </a:rPr>
                            <m:t>1</m:t>
                          </m:r>
                        </m:sub>
                      </m:sSub>
                      <m:r>
                        <a:rPr lang="en-US" altLang="zh-CN" sz="2000" b="0" i="1" smtClean="0">
                          <a:solidFill>
                            <a:srgbClr val="FF0000"/>
                          </a:solidFill>
                          <a:latin typeface="Cambria Math" panose="02040503050406030204" pitchFamily="18" charset="0"/>
                        </a:rPr>
                        <m:t>+2</m:t>
                      </m:r>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𝑥</m:t>
                          </m:r>
                        </m:e>
                        <m:sub>
                          <m:r>
                            <a:rPr lang="en-US" altLang="zh-CN" sz="2000" b="0" i="1" smtClean="0">
                              <a:solidFill>
                                <a:srgbClr val="FF0000"/>
                              </a:solidFill>
                              <a:latin typeface="Cambria Math" panose="02040503050406030204" pitchFamily="18" charset="0"/>
                            </a:rPr>
                            <m:t>2</m:t>
                          </m:r>
                        </m:sub>
                      </m:sSub>
                      <m:r>
                        <a:rPr lang="en-US" altLang="zh-CN" sz="2000" b="0" i="1" smtClean="0">
                          <a:solidFill>
                            <a:srgbClr val="FF0000"/>
                          </a:solidFill>
                          <a:latin typeface="Cambria Math" panose="02040503050406030204" pitchFamily="18" charset="0"/>
                        </a:rPr>
                        <m:t>−3</m:t>
                      </m:r>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𝑥</m:t>
                          </m:r>
                        </m:e>
                        <m:sub>
                          <m:r>
                            <a:rPr lang="en-US" altLang="zh-CN" sz="2000" b="0" i="1" smtClean="0">
                              <a:solidFill>
                                <a:srgbClr val="FF0000"/>
                              </a:solidFill>
                              <a:latin typeface="Cambria Math" panose="02040503050406030204" pitchFamily="18" charset="0"/>
                            </a:rPr>
                            <m:t>4</m:t>
                          </m:r>
                        </m:sub>
                      </m:sSub>
                      <m:r>
                        <a:rPr lang="en-US" altLang="zh-CN" sz="2000" b="0" i="1" smtClean="0">
                          <a:solidFill>
                            <a:srgbClr val="0070C0"/>
                          </a:solidFill>
                          <a:latin typeface="Cambria Math" panose="02040503050406030204" pitchFamily="18" charset="0"/>
                        </a:rPr>
                        <m:t>+5</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1</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2</m:t>
                          </m:r>
                        </m:sub>
                      </m:sSub>
                      <m:r>
                        <a:rPr lang="en-US" altLang="zh-CN" sz="2000" b="0" i="1" smtClean="0">
                          <a:solidFill>
                            <a:srgbClr val="0070C0"/>
                          </a:solidFill>
                          <a:latin typeface="Cambria Math" panose="02040503050406030204" pitchFamily="18" charset="0"/>
                        </a:rPr>
                        <m:t>−2</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2</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3</m:t>
                          </m:r>
                        </m:sub>
                      </m:sSub>
                      <m:r>
                        <a:rPr lang="en-US" altLang="zh-CN" sz="2000" b="0" i="1" smtClean="0">
                          <a:solidFill>
                            <a:srgbClr val="0070C0"/>
                          </a:solidFill>
                          <a:latin typeface="Cambria Math" panose="02040503050406030204" pitchFamily="18" charset="0"/>
                        </a:rPr>
                        <m:t>+</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1</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3</m:t>
                          </m:r>
                        </m:sub>
                      </m:sSub>
                      <m:r>
                        <a:rPr lang="en-US" altLang="zh-CN" sz="2000" b="0" i="1" smtClean="0">
                          <a:solidFill>
                            <a:srgbClr val="0070C0"/>
                          </a:solidFill>
                          <a:latin typeface="Cambria Math" panose="02040503050406030204" pitchFamily="18" charset="0"/>
                        </a:rPr>
                        <m:t>−4</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2</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4</m:t>
                          </m:r>
                        </m:sub>
                      </m:sSub>
                    </m:oMath>
                  </m:oMathPara>
                </a14:m>
                <a:endParaRPr lang="zh-CN" altLang="en-US" sz="2000" dirty="0"/>
              </a:p>
            </p:txBody>
          </p:sp>
        </mc:Choice>
        <mc:Fallback xmlns="">
          <p:sp>
            <p:nvSpPr>
              <p:cNvPr id="2" name="文本框 1">
                <a:extLst>
                  <a:ext uri="{FF2B5EF4-FFF2-40B4-BE49-F238E27FC236}">
                    <a16:creationId xmlns:a16="http://schemas.microsoft.com/office/drawing/2014/main" id="{B672E4BC-1181-7ECF-D7ED-401C6479C9A7}"/>
                  </a:ext>
                </a:extLst>
              </p:cNvPr>
              <p:cNvSpPr txBox="1">
                <a:spLocks noRot="1" noChangeAspect="1" noMove="1" noResize="1" noEditPoints="1" noAdjustHandles="1" noChangeArrowheads="1" noChangeShapeType="1" noTextEdit="1"/>
              </p:cNvSpPr>
              <p:nvPr/>
            </p:nvSpPr>
            <p:spPr>
              <a:xfrm>
                <a:off x="384124" y="1721814"/>
                <a:ext cx="8778417" cy="400110"/>
              </a:xfrm>
              <a:prstGeom prst="rect">
                <a:avLst/>
              </a:prstGeom>
              <a:blipFill>
                <a:blip r:embed="rId2"/>
                <a:stretch>
                  <a:fillRect/>
                </a:stretch>
              </a:blipFill>
            </p:spPr>
            <p:txBody>
              <a:bodyPr/>
              <a:lstStyle/>
              <a:p>
                <a:r>
                  <a:rPr lang="zh-CN" altLang="en-US">
                    <a:noFill/>
                  </a:rPr>
                  <a:t> </a:t>
                </a:r>
              </a:p>
            </p:txBody>
          </p:sp>
        </mc:Fallback>
      </mc:AlternateContent>
      <p:sp>
        <p:nvSpPr>
          <p:cNvPr id="56" name="箭头: 右 55">
            <a:extLst>
              <a:ext uri="{FF2B5EF4-FFF2-40B4-BE49-F238E27FC236}">
                <a16:creationId xmlns:a16="http://schemas.microsoft.com/office/drawing/2014/main" id="{69321BEC-D164-6CB8-A973-79ECCE9F5108}"/>
              </a:ext>
            </a:extLst>
          </p:cNvPr>
          <p:cNvSpPr/>
          <p:nvPr/>
        </p:nvSpPr>
        <p:spPr>
          <a:xfrm>
            <a:off x="4872261" y="4178736"/>
            <a:ext cx="1922339" cy="2616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7" name="文本框 56">
            <a:extLst>
              <a:ext uri="{FF2B5EF4-FFF2-40B4-BE49-F238E27FC236}">
                <a16:creationId xmlns:a16="http://schemas.microsoft.com/office/drawing/2014/main" id="{9433D41A-AEA0-8590-88A8-28CBB88EE0EA}"/>
              </a:ext>
            </a:extLst>
          </p:cNvPr>
          <p:cNvSpPr txBox="1"/>
          <p:nvPr/>
        </p:nvSpPr>
        <p:spPr>
          <a:xfrm>
            <a:off x="4736541" y="3710546"/>
            <a:ext cx="2236510" cy="400110"/>
          </a:xfrm>
          <a:prstGeom prst="rect">
            <a:avLst/>
          </a:prstGeom>
          <a:noFill/>
        </p:spPr>
        <p:txBody>
          <a:bodyPr wrap="none" rtlCol="0">
            <a:spAutoFit/>
          </a:bodyPr>
          <a:lstStyle/>
          <a:p>
            <a:r>
              <a:rPr lang="ja-JP" altLang="en-US" sz="2000" b="1" dirty="0"/>
              <a:t>マイナー埋め込み</a:t>
            </a:r>
            <a:endParaRPr lang="zh-CN" altLang="en-US" sz="2000" b="1" dirty="0"/>
          </a:p>
        </p:txBody>
      </p:sp>
      <p:grpSp>
        <p:nvGrpSpPr>
          <p:cNvPr id="66" name="组合 65">
            <a:extLst>
              <a:ext uri="{FF2B5EF4-FFF2-40B4-BE49-F238E27FC236}">
                <a16:creationId xmlns:a16="http://schemas.microsoft.com/office/drawing/2014/main" id="{C94E75F3-4155-5C94-FFF4-DE419AAB462B}"/>
              </a:ext>
            </a:extLst>
          </p:cNvPr>
          <p:cNvGrpSpPr/>
          <p:nvPr/>
        </p:nvGrpSpPr>
        <p:grpSpPr>
          <a:xfrm>
            <a:off x="1002597" y="3002225"/>
            <a:ext cx="3028744" cy="2506314"/>
            <a:chOff x="1139687" y="2887903"/>
            <a:chExt cx="2758829" cy="2282957"/>
          </a:xfrm>
        </p:grpSpPr>
        <p:grpSp>
          <p:nvGrpSpPr>
            <p:cNvPr id="3" name="组合 2">
              <a:extLst>
                <a:ext uri="{FF2B5EF4-FFF2-40B4-BE49-F238E27FC236}">
                  <a16:creationId xmlns:a16="http://schemas.microsoft.com/office/drawing/2014/main" id="{E19835CD-5EF2-9203-0F27-DCAF5DE9AE17}"/>
                </a:ext>
              </a:extLst>
            </p:cNvPr>
            <p:cNvGrpSpPr/>
            <p:nvPr/>
          </p:nvGrpSpPr>
          <p:grpSpPr>
            <a:xfrm>
              <a:off x="1559540" y="3009612"/>
              <a:ext cx="1930012" cy="2060800"/>
              <a:chOff x="1194540" y="3441643"/>
              <a:chExt cx="1409922" cy="1505466"/>
            </a:xfrm>
          </p:grpSpPr>
          <mc:AlternateContent xmlns:mc="http://schemas.openxmlformats.org/markup-compatibility/2006" xmlns:a14="http://schemas.microsoft.com/office/drawing/2010/main">
            <mc:Choice Requires="a14">
              <p:sp>
                <p:nvSpPr>
                  <p:cNvPr id="5" name="椭圆 4">
                    <a:extLst>
                      <a:ext uri="{FF2B5EF4-FFF2-40B4-BE49-F238E27FC236}">
                        <a16:creationId xmlns:a16="http://schemas.microsoft.com/office/drawing/2014/main" id="{F3F531C1-ECFB-6CBB-0A30-F02C0A25E1CF}"/>
                      </a:ext>
                    </a:extLst>
                  </p:cNvPr>
                  <p:cNvSpPr/>
                  <p:nvPr/>
                </p:nvSpPr>
                <p:spPr>
                  <a:xfrm>
                    <a:off x="1200727" y="3441643"/>
                    <a:ext cx="314036" cy="314036"/>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1</m:t>
                              </m:r>
                            </m:sub>
                          </m:sSub>
                        </m:oMath>
                      </m:oMathPara>
                    </a14:m>
                    <a:endParaRPr lang="zh-CN" altLang="en-US" sz="2400" dirty="0"/>
                  </a:p>
                </p:txBody>
              </p:sp>
            </mc:Choice>
            <mc:Fallback xmlns="">
              <p:sp>
                <p:nvSpPr>
                  <p:cNvPr id="5" name="椭圆 4">
                    <a:extLst>
                      <a:ext uri="{FF2B5EF4-FFF2-40B4-BE49-F238E27FC236}">
                        <a16:creationId xmlns:a16="http://schemas.microsoft.com/office/drawing/2014/main" id="{F3F531C1-ECFB-6CBB-0A30-F02C0A25E1CF}"/>
                      </a:ext>
                    </a:extLst>
                  </p:cNvPr>
                  <p:cNvSpPr>
                    <a:spLocks noRot="1" noChangeAspect="1" noMove="1" noResize="1" noEditPoints="1" noAdjustHandles="1" noChangeArrowheads="1" noChangeShapeType="1" noTextEdit="1"/>
                  </p:cNvSpPr>
                  <p:nvPr/>
                </p:nvSpPr>
                <p:spPr>
                  <a:xfrm>
                    <a:off x="1200727" y="3441643"/>
                    <a:ext cx="314036" cy="314036"/>
                  </a:xfrm>
                  <a:prstGeom prst="ellipse">
                    <a:avLst/>
                  </a:prstGeom>
                  <a:blipFill>
                    <a:blip r:embed="rId3"/>
                    <a:stretch>
                      <a:fillRect l="-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椭圆 6">
                    <a:extLst>
                      <a:ext uri="{FF2B5EF4-FFF2-40B4-BE49-F238E27FC236}">
                        <a16:creationId xmlns:a16="http://schemas.microsoft.com/office/drawing/2014/main" id="{3F81D09B-6C33-299D-1721-4FDBC15980B2}"/>
                      </a:ext>
                    </a:extLst>
                  </p:cNvPr>
                  <p:cNvSpPr/>
                  <p:nvPr/>
                </p:nvSpPr>
                <p:spPr>
                  <a:xfrm>
                    <a:off x="1194540" y="4633073"/>
                    <a:ext cx="314036" cy="314036"/>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4</m:t>
                              </m:r>
                            </m:sub>
                          </m:sSub>
                        </m:oMath>
                      </m:oMathPara>
                    </a14:m>
                    <a:endParaRPr lang="zh-CN" altLang="en-US" sz="2400" dirty="0"/>
                  </a:p>
                </p:txBody>
              </p:sp>
            </mc:Choice>
            <mc:Fallback xmlns="">
              <p:sp>
                <p:nvSpPr>
                  <p:cNvPr id="7" name="椭圆 6">
                    <a:extLst>
                      <a:ext uri="{FF2B5EF4-FFF2-40B4-BE49-F238E27FC236}">
                        <a16:creationId xmlns:a16="http://schemas.microsoft.com/office/drawing/2014/main" id="{3F81D09B-6C33-299D-1721-4FDBC15980B2}"/>
                      </a:ext>
                    </a:extLst>
                  </p:cNvPr>
                  <p:cNvSpPr>
                    <a:spLocks noRot="1" noChangeAspect="1" noMove="1" noResize="1" noEditPoints="1" noAdjustHandles="1" noChangeArrowheads="1" noChangeShapeType="1" noTextEdit="1"/>
                  </p:cNvSpPr>
                  <p:nvPr/>
                </p:nvSpPr>
                <p:spPr>
                  <a:xfrm>
                    <a:off x="1194540" y="4633073"/>
                    <a:ext cx="314036" cy="314036"/>
                  </a:xfrm>
                  <a:prstGeom prst="ellipse">
                    <a:avLst/>
                  </a:prstGeom>
                  <a:blipFill>
                    <a:blip r:embed="rId4"/>
                    <a:stretch>
                      <a:fillRect l="-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椭圆 8">
                    <a:extLst>
                      <a:ext uri="{FF2B5EF4-FFF2-40B4-BE49-F238E27FC236}">
                        <a16:creationId xmlns:a16="http://schemas.microsoft.com/office/drawing/2014/main" id="{94483F1A-2AE3-202B-4922-E957035F0966}"/>
                      </a:ext>
                    </a:extLst>
                  </p:cNvPr>
                  <p:cNvSpPr/>
                  <p:nvPr/>
                </p:nvSpPr>
                <p:spPr>
                  <a:xfrm>
                    <a:off x="2290426" y="3441643"/>
                    <a:ext cx="314036" cy="314036"/>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2</m:t>
                              </m:r>
                            </m:sub>
                          </m:sSub>
                        </m:oMath>
                      </m:oMathPara>
                    </a14:m>
                    <a:endParaRPr lang="zh-CN" altLang="en-US" sz="2400" dirty="0"/>
                  </a:p>
                </p:txBody>
              </p:sp>
            </mc:Choice>
            <mc:Fallback xmlns="">
              <p:sp>
                <p:nvSpPr>
                  <p:cNvPr id="9" name="椭圆 8">
                    <a:extLst>
                      <a:ext uri="{FF2B5EF4-FFF2-40B4-BE49-F238E27FC236}">
                        <a16:creationId xmlns:a16="http://schemas.microsoft.com/office/drawing/2014/main" id="{94483F1A-2AE3-202B-4922-E957035F0966}"/>
                      </a:ext>
                    </a:extLst>
                  </p:cNvPr>
                  <p:cNvSpPr>
                    <a:spLocks noRot="1" noChangeAspect="1" noMove="1" noResize="1" noEditPoints="1" noAdjustHandles="1" noChangeArrowheads="1" noChangeShapeType="1" noTextEdit="1"/>
                  </p:cNvSpPr>
                  <p:nvPr/>
                </p:nvSpPr>
                <p:spPr>
                  <a:xfrm>
                    <a:off x="2290426" y="3441643"/>
                    <a:ext cx="314036" cy="314036"/>
                  </a:xfrm>
                  <a:prstGeom prst="ellipse">
                    <a:avLst/>
                  </a:prstGeom>
                  <a:blipFill>
                    <a:blip r:embed="rId5"/>
                    <a:stretch>
                      <a:fillRect l="-49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椭圆 9">
                    <a:extLst>
                      <a:ext uri="{FF2B5EF4-FFF2-40B4-BE49-F238E27FC236}">
                        <a16:creationId xmlns:a16="http://schemas.microsoft.com/office/drawing/2014/main" id="{A2C9A675-A779-88FD-BBEE-7F0F051AC680}"/>
                      </a:ext>
                    </a:extLst>
                  </p:cNvPr>
                  <p:cNvSpPr/>
                  <p:nvPr/>
                </p:nvSpPr>
                <p:spPr>
                  <a:xfrm>
                    <a:off x="2290426" y="4618354"/>
                    <a:ext cx="314036" cy="314036"/>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3</m:t>
                              </m:r>
                            </m:sub>
                          </m:sSub>
                        </m:oMath>
                      </m:oMathPara>
                    </a14:m>
                    <a:endParaRPr lang="zh-CN" altLang="en-US" sz="2400" dirty="0"/>
                  </a:p>
                </p:txBody>
              </p:sp>
            </mc:Choice>
            <mc:Fallback xmlns="">
              <p:sp>
                <p:nvSpPr>
                  <p:cNvPr id="10" name="椭圆 9">
                    <a:extLst>
                      <a:ext uri="{FF2B5EF4-FFF2-40B4-BE49-F238E27FC236}">
                        <a16:creationId xmlns:a16="http://schemas.microsoft.com/office/drawing/2014/main" id="{A2C9A675-A779-88FD-BBEE-7F0F051AC680}"/>
                      </a:ext>
                    </a:extLst>
                  </p:cNvPr>
                  <p:cNvSpPr>
                    <a:spLocks noRot="1" noChangeAspect="1" noMove="1" noResize="1" noEditPoints="1" noAdjustHandles="1" noChangeArrowheads="1" noChangeShapeType="1" noTextEdit="1"/>
                  </p:cNvSpPr>
                  <p:nvPr/>
                </p:nvSpPr>
                <p:spPr>
                  <a:xfrm>
                    <a:off x="2290426" y="4618354"/>
                    <a:ext cx="314036" cy="314036"/>
                  </a:xfrm>
                  <a:prstGeom prst="ellipse">
                    <a:avLst/>
                  </a:prstGeom>
                  <a:blipFill>
                    <a:blip r:embed="rId6"/>
                    <a:stretch>
                      <a:fillRect l="-4938"/>
                    </a:stretch>
                  </a:blipFill>
                </p:spPr>
                <p:txBody>
                  <a:bodyPr/>
                  <a:lstStyle/>
                  <a:p>
                    <a:r>
                      <a:rPr lang="zh-CN" altLang="en-US">
                        <a:noFill/>
                      </a:rPr>
                      <a:t> </a:t>
                    </a:r>
                  </a:p>
                </p:txBody>
              </p:sp>
            </mc:Fallback>
          </mc:AlternateContent>
          <p:cxnSp>
            <p:nvCxnSpPr>
              <p:cNvPr id="13" name="直接连接符 12">
                <a:extLst>
                  <a:ext uri="{FF2B5EF4-FFF2-40B4-BE49-F238E27FC236}">
                    <a16:creationId xmlns:a16="http://schemas.microsoft.com/office/drawing/2014/main" id="{BB9F6ECB-E507-79E3-628C-64FC480BBF10}"/>
                  </a:ext>
                </a:extLst>
              </p:cNvPr>
              <p:cNvCxnSpPr>
                <a:cxnSpLocks/>
                <a:stCxn id="5" idx="6"/>
                <a:endCxn id="9" idx="2"/>
              </p:cNvCxnSpPr>
              <p:nvPr/>
            </p:nvCxnSpPr>
            <p:spPr>
              <a:xfrm>
                <a:off x="1514763" y="3598661"/>
                <a:ext cx="77566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8C0B07A6-1222-39C5-C1F6-1B9F90868EAF}"/>
                  </a:ext>
                </a:extLst>
              </p:cNvPr>
              <p:cNvCxnSpPr>
                <a:stCxn id="5" idx="5"/>
                <a:endCxn id="10" idx="1"/>
              </p:cNvCxnSpPr>
              <p:nvPr/>
            </p:nvCxnSpPr>
            <p:spPr>
              <a:xfrm>
                <a:off x="1468773" y="3709689"/>
                <a:ext cx="867643" cy="954655"/>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B267DEB6-9A02-9A01-4FAB-963F7D7BB402}"/>
                  </a:ext>
                </a:extLst>
              </p:cNvPr>
              <p:cNvCxnSpPr>
                <a:cxnSpLocks/>
                <a:stCxn id="9" idx="4"/>
                <a:endCxn id="10" idx="0"/>
              </p:cNvCxnSpPr>
              <p:nvPr/>
            </p:nvCxnSpPr>
            <p:spPr>
              <a:xfrm>
                <a:off x="2447444" y="3755679"/>
                <a:ext cx="0" cy="862675"/>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3A479EC4-C47A-92CC-6721-E0C491AF2526}"/>
                  </a:ext>
                </a:extLst>
              </p:cNvPr>
              <p:cNvCxnSpPr>
                <a:cxnSpLocks/>
                <a:stCxn id="9" idx="3"/>
                <a:endCxn id="7" idx="7"/>
              </p:cNvCxnSpPr>
              <p:nvPr/>
            </p:nvCxnSpPr>
            <p:spPr>
              <a:xfrm flipH="1">
                <a:off x="1462586" y="3709689"/>
                <a:ext cx="873830" cy="969374"/>
              </a:xfrm>
              <a:prstGeom prst="line">
                <a:avLst/>
              </a:prstGeom>
            </p:spPr>
            <p:style>
              <a:lnRef idx="2">
                <a:schemeClr val="accent1"/>
              </a:lnRef>
              <a:fillRef idx="0">
                <a:schemeClr val="accent1"/>
              </a:fillRef>
              <a:effectRef idx="1">
                <a:schemeClr val="accent1"/>
              </a:effectRef>
              <a:fontRef idx="minor">
                <a:schemeClr val="tx1"/>
              </a:fontRef>
            </p:style>
          </p:cxnSp>
        </p:grpSp>
        <p:sp>
          <p:nvSpPr>
            <p:cNvPr id="58" name="文本框 57">
              <a:extLst>
                <a:ext uri="{FF2B5EF4-FFF2-40B4-BE49-F238E27FC236}">
                  <a16:creationId xmlns:a16="http://schemas.microsoft.com/office/drawing/2014/main" id="{3631BFC6-B84F-8681-16D9-51563C263EB9}"/>
                </a:ext>
              </a:extLst>
            </p:cNvPr>
            <p:cNvSpPr txBox="1"/>
            <p:nvPr/>
          </p:nvSpPr>
          <p:spPr>
            <a:xfrm>
              <a:off x="1237310" y="2961728"/>
              <a:ext cx="356188" cy="461665"/>
            </a:xfrm>
            <a:prstGeom prst="rect">
              <a:avLst/>
            </a:prstGeom>
            <a:noFill/>
          </p:spPr>
          <p:txBody>
            <a:bodyPr wrap="none" rtlCol="0">
              <a:spAutoFit/>
            </a:bodyPr>
            <a:lstStyle/>
            <a:p>
              <a:r>
                <a:rPr lang="en-US" altLang="zh-CN" sz="2400" b="1" dirty="0">
                  <a:solidFill>
                    <a:srgbClr val="FF0000"/>
                  </a:solidFill>
                </a:rPr>
                <a:t>1</a:t>
              </a:r>
              <a:endParaRPr lang="zh-CN" altLang="en-US" sz="2400" b="1" dirty="0">
                <a:solidFill>
                  <a:srgbClr val="FF0000"/>
                </a:solidFill>
              </a:endParaRPr>
            </a:p>
          </p:txBody>
        </p:sp>
        <p:sp>
          <p:nvSpPr>
            <p:cNvPr id="59" name="文本框 58">
              <a:extLst>
                <a:ext uri="{FF2B5EF4-FFF2-40B4-BE49-F238E27FC236}">
                  <a16:creationId xmlns:a16="http://schemas.microsoft.com/office/drawing/2014/main" id="{78599566-9A5F-5B20-0B90-8B9622085544}"/>
                </a:ext>
              </a:extLst>
            </p:cNvPr>
            <p:cNvSpPr txBox="1"/>
            <p:nvPr/>
          </p:nvSpPr>
          <p:spPr>
            <a:xfrm>
              <a:off x="3483107" y="2961728"/>
              <a:ext cx="356188" cy="461665"/>
            </a:xfrm>
            <a:prstGeom prst="rect">
              <a:avLst/>
            </a:prstGeom>
            <a:noFill/>
          </p:spPr>
          <p:txBody>
            <a:bodyPr wrap="none" rtlCol="0">
              <a:spAutoFit/>
            </a:bodyPr>
            <a:lstStyle/>
            <a:p>
              <a:r>
                <a:rPr lang="en-US" altLang="zh-CN" sz="2400" b="1" dirty="0">
                  <a:solidFill>
                    <a:srgbClr val="FF0000"/>
                  </a:solidFill>
                </a:rPr>
                <a:t>2</a:t>
              </a:r>
              <a:endParaRPr lang="zh-CN" altLang="en-US" sz="2400" b="1" dirty="0">
                <a:solidFill>
                  <a:srgbClr val="FF0000"/>
                </a:solidFill>
              </a:endParaRPr>
            </a:p>
          </p:txBody>
        </p:sp>
        <p:sp>
          <p:nvSpPr>
            <p:cNvPr id="60" name="文本框 59">
              <a:extLst>
                <a:ext uri="{FF2B5EF4-FFF2-40B4-BE49-F238E27FC236}">
                  <a16:creationId xmlns:a16="http://schemas.microsoft.com/office/drawing/2014/main" id="{486B4248-D657-5FC3-32B0-2FE712EA7221}"/>
                </a:ext>
              </a:extLst>
            </p:cNvPr>
            <p:cNvSpPr txBox="1"/>
            <p:nvPr/>
          </p:nvSpPr>
          <p:spPr>
            <a:xfrm>
              <a:off x="3542328" y="4678999"/>
              <a:ext cx="356188" cy="461665"/>
            </a:xfrm>
            <a:prstGeom prst="rect">
              <a:avLst/>
            </a:prstGeom>
            <a:noFill/>
          </p:spPr>
          <p:txBody>
            <a:bodyPr wrap="none" rtlCol="0">
              <a:spAutoFit/>
            </a:bodyPr>
            <a:lstStyle/>
            <a:p>
              <a:r>
                <a:rPr lang="en-US" altLang="zh-CN" sz="2400" b="1" dirty="0">
                  <a:solidFill>
                    <a:srgbClr val="FF0000"/>
                  </a:solidFill>
                </a:rPr>
                <a:t>0</a:t>
              </a:r>
              <a:endParaRPr lang="zh-CN" altLang="en-US" sz="2400" b="1" dirty="0">
                <a:solidFill>
                  <a:srgbClr val="FF0000"/>
                </a:solidFill>
              </a:endParaRPr>
            </a:p>
          </p:txBody>
        </p:sp>
        <p:sp>
          <p:nvSpPr>
            <p:cNvPr id="61" name="文本框 60">
              <a:extLst>
                <a:ext uri="{FF2B5EF4-FFF2-40B4-BE49-F238E27FC236}">
                  <a16:creationId xmlns:a16="http://schemas.microsoft.com/office/drawing/2014/main" id="{360501B5-4B99-F678-893E-1D5024DB4F80}"/>
                </a:ext>
              </a:extLst>
            </p:cNvPr>
            <p:cNvSpPr txBox="1"/>
            <p:nvPr/>
          </p:nvSpPr>
          <p:spPr>
            <a:xfrm>
              <a:off x="1139687" y="4709195"/>
              <a:ext cx="510076" cy="461665"/>
            </a:xfrm>
            <a:prstGeom prst="rect">
              <a:avLst/>
            </a:prstGeom>
            <a:noFill/>
          </p:spPr>
          <p:txBody>
            <a:bodyPr wrap="none" rtlCol="0">
              <a:spAutoFit/>
            </a:bodyPr>
            <a:lstStyle/>
            <a:p>
              <a:r>
                <a:rPr lang="en-US" altLang="zh-CN" sz="2400" b="1" dirty="0">
                  <a:solidFill>
                    <a:srgbClr val="FF0000"/>
                  </a:solidFill>
                </a:rPr>
                <a:t>-3</a:t>
              </a:r>
              <a:endParaRPr lang="zh-CN" altLang="en-US" sz="2400" b="1" dirty="0">
                <a:solidFill>
                  <a:srgbClr val="FF0000"/>
                </a:solidFill>
              </a:endParaRPr>
            </a:p>
          </p:txBody>
        </p:sp>
        <p:sp>
          <p:nvSpPr>
            <p:cNvPr id="62" name="文本框 61">
              <a:extLst>
                <a:ext uri="{FF2B5EF4-FFF2-40B4-BE49-F238E27FC236}">
                  <a16:creationId xmlns:a16="http://schemas.microsoft.com/office/drawing/2014/main" id="{D243031A-D70D-13DA-6774-ED82A430796F}"/>
                </a:ext>
              </a:extLst>
            </p:cNvPr>
            <p:cNvSpPr txBox="1"/>
            <p:nvPr/>
          </p:nvSpPr>
          <p:spPr>
            <a:xfrm>
              <a:off x="2375378" y="2887903"/>
              <a:ext cx="356188" cy="461665"/>
            </a:xfrm>
            <a:prstGeom prst="rect">
              <a:avLst/>
            </a:prstGeom>
            <a:noFill/>
          </p:spPr>
          <p:txBody>
            <a:bodyPr wrap="none" rtlCol="0">
              <a:spAutoFit/>
            </a:bodyPr>
            <a:lstStyle/>
            <a:p>
              <a:r>
                <a:rPr lang="en-US" altLang="zh-CN" sz="2400" b="1" dirty="0">
                  <a:solidFill>
                    <a:srgbClr val="0070C0"/>
                  </a:solidFill>
                </a:rPr>
                <a:t>5</a:t>
              </a:r>
              <a:endParaRPr lang="zh-CN" altLang="en-US" sz="2400" b="1" dirty="0">
                <a:solidFill>
                  <a:srgbClr val="0070C0"/>
                </a:solidFill>
              </a:endParaRPr>
            </a:p>
          </p:txBody>
        </p:sp>
        <p:sp>
          <p:nvSpPr>
            <p:cNvPr id="63" name="文本框 62">
              <a:extLst>
                <a:ext uri="{FF2B5EF4-FFF2-40B4-BE49-F238E27FC236}">
                  <a16:creationId xmlns:a16="http://schemas.microsoft.com/office/drawing/2014/main" id="{7BED950E-9F86-121D-FBAC-D316699CFD1A}"/>
                </a:ext>
              </a:extLst>
            </p:cNvPr>
            <p:cNvSpPr txBox="1"/>
            <p:nvPr/>
          </p:nvSpPr>
          <p:spPr>
            <a:xfrm rot="5400000">
              <a:off x="3200857" y="3745516"/>
              <a:ext cx="510076" cy="461665"/>
            </a:xfrm>
            <a:prstGeom prst="rect">
              <a:avLst/>
            </a:prstGeom>
            <a:noFill/>
          </p:spPr>
          <p:txBody>
            <a:bodyPr wrap="none" rtlCol="0">
              <a:spAutoFit/>
            </a:bodyPr>
            <a:lstStyle/>
            <a:p>
              <a:r>
                <a:rPr lang="en-US" altLang="zh-CN" sz="2400" b="1" dirty="0">
                  <a:solidFill>
                    <a:srgbClr val="0070C0"/>
                  </a:solidFill>
                </a:rPr>
                <a:t>-2</a:t>
              </a:r>
              <a:endParaRPr lang="zh-CN" altLang="en-US" sz="2400" b="1" dirty="0">
                <a:solidFill>
                  <a:srgbClr val="0070C0"/>
                </a:solidFill>
              </a:endParaRPr>
            </a:p>
          </p:txBody>
        </p:sp>
        <p:sp>
          <p:nvSpPr>
            <p:cNvPr id="64" name="文本框 63">
              <a:extLst>
                <a:ext uri="{FF2B5EF4-FFF2-40B4-BE49-F238E27FC236}">
                  <a16:creationId xmlns:a16="http://schemas.microsoft.com/office/drawing/2014/main" id="{89AFAB30-6336-27C2-7F5B-0C49EFBB7B97}"/>
                </a:ext>
              </a:extLst>
            </p:cNvPr>
            <p:cNvSpPr txBox="1"/>
            <p:nvPr/>
          </p:nvSpPr>
          <p:spPr>
            <a:xfrm rot="18666243">
              <a:off x="1792087" y="4165388"/>
              <a:ext cx="510076" cy="461665"/>
            </a:xfrm>
            <a:prstGeom prst="rect">
              <a:avLst/>
            </a:prstGeom>
            <a:noFill/>
          </p:spPr>
          <p:txBody>
            <a:bodyPr wrap="none" rtlCol="0">
              <a:spAutoFit/>
            </a:bodyPr>
            <a:lstStyle/>
            <a:p>
              <a:r>
                <a:rPr lang="en-US" altLang="zh-CN" sz="2400" b="1" dirty="0">
                  <a:solidFill>
                    <a:srgbClr val="0070C0"/>
                  </a:solidFill>
                </a:rPr>
                <a:t>-4</a:t>
              </a:r>
              <a:endParaRPr lang="zh-CN" altLang="en-US" sz="2400" b="1" dirty="0">
                <a:solidFill>
                  <a:srgbClr val="0070C0"/>
                </a:solidFill>
              </a:endParaRPr>
            </a:p>
          </p:txBody>
        </p:sp>
        <p:sp>
          <p:nvSpPr>
            <p:cNvPr id="65" name="文本框 64">
              <a:extLst>
                <a:ext uri="{FF2B5EF4-FFF2-40B4-BE49-F238E27FC236}">
                  <a16:creationId xmlns:a16="http://schemas.microsoft.com/office/drawing/2014/main" id="{762A841E-4FA0-2C4D-FB08-CC0199FD0EC4}"/>
                </a:ext>
              </a:extLst>
            </p:cNvPr>
            <p:cNvSpPr txBox="1"/>
            <p:nvPr/>
          </p:nvSpPr>
          <p:spPr>
            <a:xfrm rot="2946753">
              <a:off x="2752768" y="4042780"/>
              <a:ext cx="356188" cy="461665"/>
            </a:xfrm>
            <a:prstGeom prst="rect">
              <a:avLst/>
            </a:prstGeom>
            <a:noFill/>
          </p:spPr>
          <p:txBody>
            <a:bodyPr wrap="none" rtlCol="0">
              <a:spAutoFit/>
            </a:bodyPr>
            <a:lstStyle/>
            <a:p>
              <a:r>
                <a:rPr lang="en-US" altLang="zh-CN" sz="2400" b="1" dirty="0">
                  <a:solidFill>
                    <a:srgbClr val="0070C0"/>
                  </a:solidFill>
                </a:rPr>
                <a:t>1</a:t>
              </a:r>
              <a:endParaRPr lang="zh-CN" altLang="en-US" sz="2400" b="1" dirty="0">
                <a:solidFill>
                  <a:srgbClr val="0070C0"/>
                </a:solidFill>
              </a:endParaRPr>
            </a:p>
          </p:txBody>
        </p:sp>
      </p:grpSp>
      <p:sp>
        <p:nvSpPr>
          <p:cNvPr id="142" name="文本框 141">
            <a:extLst>
              <a:ext uri="{FF2B5EF4-FFF2-40B4-BE49-F238E27FC236}">
                <a16:creationId xmlns:a16="http://schemas.microsoft.com/office/drawing/2014/main" id="{42415353-F66E-94BC-F047-55A0403AF7F4}"/>
              </a:ext>
            </a:extLst>
          </p:cNvPr>
          <p:cNvSpPr txBox="1"/>
          <p:nvPr/>
        </p:nvSpPr>
        <p:spPr>
          <a:xfrm>
            <a:off x="384124" y="6068828"/>
            <a:ext cx="6340197" cy="707886"/>
          </a:xfrm>
          <a:prstGeom prst="rect">
            <a:avLst/>
          </a:prstGeom>
          <a:noFill/>
        </p:spPr>
        <p:txBody>
          <a:bodyPr wrap="none" rtlCol="0">
            <a:spAutoFit/>
          </a:bodyPr>
          <a:lstStyle/>
          <a:p>
            <a:pPr marL="285750" indent="-285750">
              <a:buFont typeface="Arial" panose="020B0604020202020204" pitchFamily="34" charset="0"/>
              <a:buChar char="•"/>
            </a:pPr>
            <a:r>
              <a:rPr lang="en-US" altLang="ja-JP" sz="2000" dirty="0"/>
              <a:t>QUBO</a:t>
            </a:r>
            <a:r>
              <a:rPr lang="ja-JP" altLang="en-US" sz="2000" dirty="0"/>
              <a:t>の</a:t>
            </a:r>
            <a:r>
              <a:rPr lang="ja-JP" altLang="en-US" sz="2000" b="1" dirty="0"/>
              <a:t>二次項数</a:t>
            </a:r>
            <a:r>
              <a:rPr lang="ja-JP" altLang="en-US" sz="2000" dirty="0"/>
              <a:t>が多いほど</a:t>
            </a:r>
            <a:endParaRPr lang="en-US" altLang="ja-JP" sz="2000" dirty="0"/>
          </a:p>
          <a:p>
            <a:r>
              <a:rPr lang="ja-JP" altLang="en-US" sz="2000" dirty="0"/>
              <a:t>マイナー埋め込みに必要な</a:t>
            </a:r>
            <a:r>
              <a:rPr lang="ja-JP" altLang="en-US" sz="2000" b="1" dirty="0"/>
              <a:t>量子ビット</a:t>
            </a:r>
            <a:r>
              <a:rPr lang="ja-JP" altLang="en-US" sz="2000" dirty="0"/>
              <a:t>の数も増加する</a:t>
            </a:r>
            <a:endParaRPr lang="zh-CN" altLang="en-US" sz="2000" dirty="0"/>
          </a:p>
        </p:txBody>
      </p:sp>
      <p:grpSp>
        <p:nvGrpSpPr>
          <p:cNvPr id="155" name="组合 154">
            <a:extLst>
              <a:ext uri="{FF2B5EF4-FFF2-40B4-BE49-F238E27FC236}">
                <a16:creationId xmlns:a16="http://schemas.microsoft.com/office/drawing/2014/main" id="{7F1789D1-AC0A-82D8-81BC-84705887C58D}"/>
              </a:ext>
            </a:extLst>
          </p:cNvPr>
          <p:cNvGrpSpPr/>
          <p:nvPr/>
        </p:nvGrpSpPr>
        <p:grpSpPr>
          <a:xfrm>
            <a:off x="7675120" y="2081925"/>
            <a:ext cx="3692531" cy="3531078"/>
            <a:chOff x="7693335" y="1969938"/>
            <a:chExt cx="3419175" cy="3269674"/>
          </a:xfrm>
        </p:grpSpPr>
        <p:grpSp>
          <p:nvGrpSpPr>
            <p:cNvPr id="140" name="组合 139">
              <a:extLst>
                <a:ext uri="{FF2B5EF4-FFF2-40B4-BE49-F238E27FC236}">
                  <a16:creationId xmlns:a16="http://schemas.microsoft.com/office/drawing/2014/main" id="{BC3AF6EA-B20F-8C05-5EE1-2F13CC1BF272}"/>
                </a:ext>
              </a:extLst>
            </p:cNvPr>
            <p:cNvGrpSpPr/>
            <p:nvPr/>
          </p:nvGrpSpPr>
          <p:grpSpPr>
            <a:xfrm>
              <a:off x="7693335" y="2306589"/>
              <a:ext cx="3121134" cy="2933023"/>
              <a:chOff x="7767226" y="2709953"/>
              <a:chExt cx="3121134" cy="2933023"/>
            </a:xfrm>
          </p:grpSpPr>
          <mc:AlternateContent xmlns:mc="http://schemas.openxmlformats.org/markup-compatibility/2006" xmlns:a14="http://schemas.microsoft.com/office/drawing/2010/main">
            <mc:Choice Requires="a14">
              <p:sp>
                <p:nvSpPr>
                  <p:cNvPr id="67" name="椭圆 66">
                    <a:extLst>
                      <a:ext uri="{FF2B5EF4-FFF2-40B4-BE49-F238E27FC236}">
                        <a16:creationId xmlns:a16="http://schemas.microsoft.com/office/drawing/2014/main" id="{573783A9-49DF-9109-ED73-A235E91086A3}"/>
                      </a:ext>
                    </a:extLst>
                  </p:cNvPr>
                  <p:cNvSpPr/>
                  <p:nvPr/>
                </p:nvSpPr>
                <p:spPr>
                  <a:xfrm>
                    <a:off x="9191694" y="2709953"/>
                    <a:ext cx="429877" cy="429877"/>
                  </a:xfrm>
                  <a:prstGeom prst="ellipse">
                    <a:avLst/>
                  </a:prstGeom>
                  <a:solidFill>
                    <a:srgbClr val="61CB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3</m:t>
                              </m:r>
                            </m:sub>
                          </m:sSub>
                        </m:oMath>
                      </m:oMathPara>
                    </a14:m>
                    <a:endParaRPr lang="zh-CN" altLang="en-US" sz="2400" dirty="0"/>
                  </a:p>
                </p:txBody>
              </p:sp>
            </mc:Choice>
            <mc:Fallback xmlns="">
              <p:sp>
                <p:nvSpPr>
                  <p:cNvPr id="67" name="椭圆 66">
                    <a:extLst>
                      <a:ext uri="{FF2B5EF4-FFF2-40B4-BE49-F238E27FC236}">
                        <a16:creationId xmlns:a16="http://schemas.microsoft.com/office/drawing/2014/main" id="{573783A9-49DF-9109-ED73-A235E91086A3}"/>
                      </a:ext>
                    </a:extLst>
                  </p:cNvPr>
                  <p:cNvSpPr>
                    <a:spLocks noRot="1" noChangeAspect="1" noMove="1" noResize="1" noEditPoints="1" noAdjustHandles="1" noChangeArrowheads="1" noChangeShapeType="1" noTextEdit="1"/>
                  </p:cNvSpPr>
                  <p:nvPr/>
                </p:nvSpPr>
                <p:spPr>
                  <a:xfrm>
                    <a:off x="9191694" y="2709953"/>
                    <a:ext cx="429877" cy="429877"/>
                  </a:xfrm>
                  <a:prstGeom prst="ellipse">
                    <a:avLst/>
                  </a:prstGeom>
                  <a:blipFill>
                    <a:blip r:embed="rId7"/>
                    <a:stretch>
                      <a:fillRect l="-6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椭圆 67">
                    <a:extLst>
                      <a:ext uri="{FF2B5EF4-FFF2-40B4-BE49-F238E27FC236}">
                        <a16:creationId xmlns:a16="http://schemas.microsoft.com/office/drawing/2014/main" id="{D7FF4174-E23B-5C60-D858-2E6AEA3E777B}"/>
                      </a:ext>
                    </a:extLst>
                  </p:cNvPr>
                  <p:cNvSpPr/>
                  <p:nvPr/>
                </p:nvSpPr>
                <p:spPr>
                  <a:xfrm>
                    <a:off x="9191697" y="3490486"/>
                    <a:ext cx="429877" cy="429877"/>
                  </a:xfrm>
                  <a:prstGeom prst="ellipse">
                    <a:avLst/>
                  </a:prstGeom>
                  <a:solidFill>
                    <a:srgbClr val="D86E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4</m:t>
                              </m:r>
                            </m:sub>
                          </m:sSub>
                        </m:oMath>
                      </m:oMathPara>
                    </a14:m>
                    <a:endParaRPr lang="zh-CN" altLang="en-US" sz="2400" dirty="0"/>
                  </a:p>
                </p:txBody>
              </p:sp>
            </mc:Choice>
            <mc:Fallback xmlns="">
              <p:sp>
                <p:nvSpPr>
                  <p:cNvPr id="68" name="椭圆 67">
                    <a:extLst>
                      <a:ext uri="{FF2B5EF4-FFF2-40B4-BE49-F238E27FC236}">
                        <a16:creationId xmlns:a16="http://schemas.microsoft.com/office/drawing/2014/main" id="{D7FF4174-E23B-5C60-D858-2E6AEA3E777B}"/>
                      </a:ext>
                    </a:extLst>
                  </p:cNvPr>
                  <p:cNvSpPr>
                    <a:spLocks noRot="1" noChangeAspect="1" noMove="1" noResize="1" noEditPoints="1" noAdjustHandles="1" noChangeArrowheads="1" noChangeShapeType="1" noTextEdit="1"/>
                  </p:cNvSpPr>
                  <p:nvPr/>
                </p:nvSpPr>
                <p:spPr>
                  <a:xfrm>
                    <a:off x="9191697" y="3490486"/>
                    <a:ext cx="429877" cy="429877"/>
                  </a:xfrm>
                  <a:prstGeom prst="ellipse">
                    <a:avLst/>
                  </a:prstGeom>
                  <a:blipFill>
                    <a:blip r:embed="rId8"/>
                    <a:stretch>
                      <a:fillRect l="-6250"/>
                    </a:stretch>
                  </a:blipFill>
                </p:spPr>
                <p:txBody>
                  <a:bodyPr/>
                  <a:lstStyle/>
                  <a:p>
                    <a:r>
                      <a:rPr lang="zh-CN" altLang="en-US">
                        <a:noFill/>
                      </a:rPr>
                      <a:t> </a:t>
                    </a:r>
                  </a:p>
                </p:txBody>
              </p:sp>
            </mc:Fallback>
          </mc:AlternateContent>
          <p:sp>
            <p:nvSpPr>
              <p:cNvPr id="69" name="椭圆 68">
                <a:extLst>
                  <a:ext uri="{FF2B5EF4-FFF2-40B4-BE49-F238E27FC236}">
                    <a16:creationId xmlns:a16="http://schemas.microsoft.com/office/drawing/2014/main" id="{415829AB-33E3-0BD9-8F8B-1F8BA809668A}"/>
                  </a:ext>
                </a:extLst>
              </p:cNvPr>
              <p:cNvSpPr/>
              <p:nvPr/>
            </p:nvSpPr>
            <p:spPr>
              <a:xfrm>
                <a:off x="9191698" y="4432566"/>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mc:AlternateContent xmlns:mc="http://schemas.openxmlformats.org/markup-compatibility/2006" xmlns:a14="http://schemas.microsoft.com/office/drawing/2010/main">
            <mc:Choice Requires="a14">
              <p:sp>
                <p:nvSpPr>
                  <p:cNvPr id="70" name="椭圆 69">
                    <a:extLst>
                      <a:ext uri="{FF2B5EF4-FFF2-40B4-BE49-F238E27FC236}">
                        <a16:creationId xmlns:a16="http://schemas.microsoft.com/office/drawing/2014/main" id="{03848586-3597-F5C9-5A4F-2BBCC0B967AE}"/>
                      </a:ext>
                    </a:extLst>
                  </p:cNvPr>
                  <p:cNvSpPr/>
                  <p:nvPr/>
                </p:nvSpPr>
                <p:spPr>
                  <a:xfrm>
                    <a:off x="9191699" y="5213099"/>
                    <a:ext cx="429877" cy="429877"/>
                  </a:xfrm>
                  <a:prstGeom prst="ellipse">
                    <a:avLst/>
                  </a:prstGeom>
                  <a:solidFill>
                    <a:srgbClr val="F2AA8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1</m:t>
                              </m:r>
                            </m:sub>
                          </m:sSub>
                        </m:oMath>
                      </m:oMathPara>
                    </a14:m>
                    <a:endParaRPr lang="zh-CN" altLang="en-US" sz="2400" dirty="0"/>
                  </a:p>
                </p:txBody>
              </p:sp>
            </mc:Choice>
            <mc:Fallback xmlns="">
              <p:sp>
                <p:nvSpPr>
                  <p:cNvPr id="70" name="椭圆 69">
                    <a:extLst>
                      <a:ext uri="{FF2B5EF4-FFF2-40B4-BE49-F238E27FC236}">
                        <a16:creationId xmlns:a16="http://schemas.microsoft.com/office/drawing/2014/main" id="{03848586-3597-F5C9-5A4F-2BBCC0B967AE}"/>
                      </a:ext>
                    </a:extLst>
                  </p:cNvPr>
                  <p:cNvSpPr>
                    <a:spLocks noRot="1" noChangeAspect="1" noMove="1" noResize="1" noEditPoints="1" noAdjustHandles="1" noChangeArrowheads="1" noChangeShapeType="1" noTextEdit="1"/>
                  </p:cNvSpPr>
                  <p:nvPr/>
                </p:nvSpPr>
                <p:spPr>
                  <a:xfrm>
                    <a:off x="9191699" y="5213099"/>
                    <a:ext cx="429877" cy="429877"/>
                  </a:xfrm>
                  <a:prstGeom prst="ellipse">
                    <a:avLst/>
                  </a:prstGeom>
                  <a:blipFill>
                    <a:blip r:embed="rId9"/>
                    <a:stretch>
                      <a:fillRect l="-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椭圆 70">
                    <a:extLst>
                      <a:ext uri="{FF2B5EF4-FFF2-40B4-BE49-F238E27FC236}">
                        <a16:creationId xmlns:a16="http://schemas.microsoft.com/office/drawing/2014/main" id="{2E3B9AC6-908C-C94B-21E7-0401F629ED5A}"/>
                      </a:ext>
                    </a:extLst>
                  </p:cNvPr>
                  <p:cNvSpPr/>
                  <p:nvPr/>
                </p:nvSpPr>
                <p:spPr>
                  <a:xfrm>
                    <a:off x="9773847" y="3978472"/>
                    <a:ext cx="429877" cy="429877"/>
                  </a:xfrm>
                  <a:prstGeom prst="ellipse">
                    <a:avLst/>
                  </a:prstGeom>
                  <a:solidFill>
                    <a:srgbClr val="F2AA8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1</m:t>
                              </m:r>
                            </m:sub>
                          </m:sSub>
                        </m:oMath>
                      </m:oMathPara>
                    </a14:m>
                    <a:endParaRPr lang="zh-CN" altLang="en-US" sz="2400" dirty="0"/>
                  </a:p>
                </p:txBody>
              </p:sp>
            </mc:Choice>
            <mc:Fallback xmlns="">
              <p:sp>
                <p:nvSpPr>
                  <p:cNvPr id="71" name="椭圆 70">
                    <a:extLst>
                      <a:ext uri="{FF2B5EF4-FFF2-40B4-BE49-F238E27FC236}">
                        <a16:creationId xmlns:a16="http://schemas.microsoft.com/office/drawing/2014/main" id="{2E3B9AC6-908C-C94B-21E7-0401F629ED5A}"/>
                      </a:ext>
                    </a:extLst>
                  </p:cNvPr>
                  <p:cNvSpPr>
                    <a:spLocks noRot="1" noChangeAspect="1" noMove="1" noResize="1" noEditPoints="1" noAdjustHandles="1" noChangeArrowheads="1" noChangeShapeType="1" noTextEdit="1"/>
                  </p:cNvSpPr>
                  <p:nvPr/>
                </p:nvSpPr>
                <p:spPr>
                  <a:xfrm>
                    <a:off x="9773847" y="3978472"/>
                    <a:ext cx="429877" cy="429877"/>
                  </a:xfrm>
                  <a:prstGeom prst="ellipse">
                    <a:avLst/>
                  </a:prstGeom>
                  <a:blipFill>
                    <a:blip r:embed="rId10"/>
                    <a:stretch>
                      <a:fillRect l="-63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椭圆 71">
                    <a:extLst>
                      <a:ext uri="{FF2B5EF4-FFF2-40B4-BE49-F238E27FC236}">
                        <a16:creationId xmlns:a16="http://schemas.microsoft.com/office/drawing/2014/main" id="{945DE082-F34E-AFF7-23F1-D20273C0C90C}"/>
                      </a:ext>
                    </a:extLst>
                  </p:cNvPr>
                  <p:cNvSpPr/>
                  <p:nvPr/>
                </p:nvSpPr>
                <p:spPr>
                  <a:xfrm>
                    <a:off x="10458483" y="3962957"/>
                    <a:ext cx="429877" cy="429877"/>
                  </a:xfrm>
                  <a:prstGeom prst="ellipse">
                    <a:avLst/>
                  </a:prstGeom>
                  <a:solidFill>
                    <a:srgbClr val="47D45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2</m:t>
                              </m:r>
                            </m:sub>
                          </m:sSub>
                        </m:oMath>
                      </m:oMathPara>
                    </a14:m>
                    <a:endParaRPr lang="zh-CN" altLang="en-US" sz="2400" dirty="0"/>
                  </a:p>
                </p:txBody>
              </p:sp>
            </mc:Choice>
            <mc:Fallback xmlns="">
              <p:sp>
                <p:nvSpPr>
                  <p:cNvPr id="72" name="椭圆 71">
                    <a:extLst>
                      <a:ext uri="{FF2B5EF4-FFF2-40B4-BE49-F238E27FC236}">
                        <a16:creationId xmlns:a16="http://schemas.microsoft.com/office/drawing/2014/main" id="{945DE082-F34E-AFF7-23F1-D20273C0C90C}"/>
                      </a:ext>
                    </a:extLst>
                  </p:cNvPr>
                  <p:cNvSpPr>
                    <a:spLocks noRot="1" noChangeAspect="1" noMove="1" noResize="1" noEditPoints="1" noAdjustHandles="1" noChangeArrowheads="1" noChangeShapeType="1" noTextEdit="1"/>
                  </p:cNvSpPr>
                  <p:nvPr/>
                </p:nvSpPr>
                <p:spPr>
                  <a:xfrm>
                    <a:off x="10458483" y="3962957"/>
                    <a:ext cx="429877" cy="429877"/>
                  </a:xfrm>
                  <a:prstGeom prst="ellipse">
                    <a:avLst/>
                  </a:prstGeom>
                  <a:blipFill>
                    <a:blip r:embed="rId11"/>
                    <a:stretch>
                      <a:fillRect l="-6329"/>
                    </a:stretch>
                  </a:blipFill>
                </p:spPr>
                <p:txBody>
                  <a:bodyPr/>
                  <a:lstStyle/>
                  <a:p>
                    <a:r>
                      <a:rPr lang="zh-CN" altLang="en-US">
                        <a:noFill/>
                      </a:rPr>
                      <a:t> </a:t>
                    </a:r>
                  </a:p>
                </p:txBody>
              </p:sp>
            </mc:Fallback>
          </mc:AlternateContent>
          <p:sp>
            <p:nvSpPr>
              <p:cNvPr id="73" name="椭圆 72">
                <a:extLst>
                  <a:ext uri="{FF2B5EF4-FFF2-40B4-BE49-F238E27FC236}">
                    <a16:creationId xmlns:a16="http://schemas.microsoft.com/office/drawing/2014/main" id="{71FE7C8A-FDB6-D781-40A0-E5955BDFA466}"/>
                  </a:ext>
                </a:extLst>
              </p:cNvPr>
              <p:cNvSpPr/>
              <p:nvPr/>
            </p:nvSpPr>
            <p:spPr>
              <a:xfrm>
                <a:off x="8528634" y="3978472"/>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4" name="椭圆 73">
                <a:extLst>
                  <a:ext uri="{FF2B5EF4-FFF2-40B4-BE49-F238E27FC236}">
                    <a16:creationId xmlns:a16="http://schemas.microsoft.com/office/drawing/2014/main" id="{1D30265C-B755-81E1-3A0B-48EB96E48FBE}"/>
                  </a:ext>
                </a:extLst>
              </p:cNvPr>
              <p:cNvSpPr/>
              <p:nvPr/>
            </p:nvSpPr>
            <p:spPr>
              <a:xfrm>
                <a:off x="7767226" y="3973953"/>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cxnSp>
            <p:nvCxnSpPr>
              <p:cNvPr id="75" name="直接连接符 74">
                <a:extLst>
                  <a:ext uri="{FF2B5EF4-FFF2-40B4-BE49-F238E27FC236}">
                    <a16:creationId xmlns:a16="http://schemas.microsoft.com/office/drawing/2014/main" id="{EE337608-A09A-A609-722E-45230FBF0880}"/>
                  </a:ext>
                </a:extLst>
              </p:cNvPr>
              <p:cNvCxnSpPr>
                <a:cxnSpLocks/>
                <a:stCxn id="67" idx="2"/>
                <a:endCxn id="74" idx="0"/>
              </p:cNvCxnSpPr>
              <p:nvPr/>
            </p:nvCxnSpPr>
            <p:spPr>
              <a:xfrm flipH="1">
                <a:off x="7982165" y="2924892"/>
                <a:ext cx="1209529" cy="1049061"/>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175A7ABA-86D2-8321-F9AD-0D22380D982B}"/>
                  </a:ext>
                </a:extLst>
              </p:cNvPr>
              <p:cNvCxnSpPr>
                <a:cxnSpLocks/>
                <a:stCxn id="67" idx="5"/>
                <a:endCxn id="71" idx="0"/>
              </p:cNvCxnSpPr>
              <p:nvPr/>
            </p:nvCxnSpPr>
            <p:spPr>
              <a:xfrm>
                <a:off x="9558617" y="3076876"/>
                <a:ext cx="430169" cy="901596"/>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36084D47-9472-1827-72C4-FFB37EB96663}"/>
                  </a:ext>
                </a:extLst>
              </p:cNvPr>
              <p:cNvCxnSpPr>
                <a:cxnSpLocks/>
                <a:stCxn id="67" idx="3"/>
                <a:endCxn id="73" idx="0"/>
              </p:cNvCxnSpPr>
              <p:nvPr/>
            </p:nvCxnSpPr>
            <p:spPr>
              <a:xfrm flipH="1">
                <a:off x="8743573" y="3076876"/>
                <a:ext cx="511075" cy="901596"/>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D7FA02C9-19CC-0EAE-DB78-F5C4186E836C}"/>
                  </a:ext>
                </a:extLst>
              </p:cNvPr>
              <p:cNvCxnSpPr>
                <a:cxnSpLocks/>
                <a:stCxn id="67" idx="6"/>
                <a:endCxn id="72" idx="0"/>
              </p:cNvCxnSpPr>
              <p:nvPr/>
            </p:nvCxnSpPr>
            <p:spPr>
              <a:xfrm>
                <a:off x="9621571" y="2924892"/>
                <a:ext cx="1051851" cy="1038065"/>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3BEF98D6-1EDF-843C-D700-3BDEF4E0EE24}"/>
                  </a:ext>
                </a:extLst>
              </p:cNvPr>
              <p:cNvCxnSpPr>
                <a:cxnSpLocks/>
                <a:stCxn id="68" idx="2"/>
                <a:endCxn id="74" idx="7"/>
              </p:cNvCxnSpPr>
              <p:nvPr/>
            </p:nvCxnSpPr>
            <p:spPr>
              <a:xfrm flipH="1">
                <a:off x="8134149" y="3705425"/>
                <a:ext cx="1057548" cy="331482"/>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5570FE5A-E721-3F82-01E4-630E494CDDD3}"/>
                  </a:ext>
                </a:extLst>
              </p:cNvPr>
              <p:cNvCxnSpPr>
                <a:cxnSpLocks/>
                <a:stCxn id="68" idx="6"/>
                <a:endCxn id="72" idx="1"/>
              </p:cNvCxnSpPr>
              <p:nvPr/>
            </p:nvCxnSpPr>
            <p:spPr>
              <a:xfrm>
                <a:off x="9621574" y="3705425"/>
                <a:ext cx="899863" cy="320486"/>
              </a:xfrm>
              <a:prstGeom prst="line">
                <a:avLst/>
              </a:prstGeom>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DF113FC5-ABFB-25F3-92AE-BF9E161F50AC}"/>
                  </a:ext>
                </a:extLst>
              </p:cNvPr>
              <p:cNvCxnSpPr>
                <a:cxnSpLocks/>
                <a:stCxn id="68" idx="3"/>
                <a:endCxn id="73" idx="7"/>
              </p:cNvCxnSpPr>
              <p:nvPr/>
            </p:nvCxnSpPr>
            <p:spPr>
              <a:xfrm flipH="1">
                <a:off x="8895557" y="3857409"/>
                <a:ext cx="359094" cy="184017"/>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9571C53B-73E4-FB33-B72B-E823348AA093}"/>
                  </a:ext>
                </a:extLst>
              </p:cNvPr>
              <p:cNvCxnSpPr>
                <a:cxnSpLocks/>
                <a:stCxn id="68" idx="5"/>
                <a:endCxn id="71" idx="1"/>
              </p:cNvCxnSpPr>
              <p:nvPr/>
            </p:nvCxnSpPr>
            <p:spPr>
              <a:xfrm>
                <a:off x="9558620" y="3857409"/>
                <a:ext cx="278181" cy="184017"/>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07" name="直接连接符 106">
                <a:extLst>
                  <a:ext uri="{FF2B5EF4-FFF2-40B4-BE49-F238E27FC236}">
                    <a16:creationId xmlns:a16="http://schemas.microsoft.com/office/drawing/2014/main" id="{B97A0187-0C1F-5F67-6B76-4E841ECEE4D9}"/>
                  </a:ext>
                </a:extLst>
              </p:cNvPr>
              <p:cNvCxnSpPr>
                <a:cxnSpLocks/>
                <a:stCxn id="69" idx="1"/>
                <a:endCxn id="73" idx="5"/>
              </p:cNvCxnSpPr>
              <p:nvPr/>
            </p:nvCxnSpPr>
            <p:spPr>
              <a:xfrm flipH="1" flipV="1">
                <a:off x="8895557" y="4345395"/>
                <a:ext cx="359095" cy="1501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0" name="直接连接符 109">
                <a:extLst>
                  <a:ext uri="{FF2B5EF4-FFF2-40B4-BE49-F238E27FC236}">
                    <a16:creationId xmlns:a16="http://schemas.microsoft.com/office/drawing/2014/main" id="{7AC40B6F-DDF6-FB7C-2B52-4017A97E647E}"/>
                  </a:ext>
                </a:extLst>
              </p:cNvPr>
              <p:cNvCxnSpPr>
                <a:cxnSpLocks/>
                <a:stCxn id="69" idx="7"/>
                <a:endCxn id="71" idx="3"/>
              </p:cNvCxnSpPr>
              <p:nvPr/>
            </p:nvCxnSpPr>
            <p:spPr>
              <a:xfrm flipV="1">
                <a:off x="9558621" y="4345395"/>
                <a:ext cx="278180" cy="1501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4" name="直接连接符 113">
                <a:extLst>
                  <a:ext uri="{FF2B5EF4-FFF2-40B4-BE49-F238E27FC236}">
                    <a16:creationId xmlns:a16="http://schemas.microsoft.com/office/drawing/2014/main" id="{157F3ED0-7DFE-79BB-C026-FAB7220D065C}"/>
                  </a:ext>
                </a:extLst>
              </p:cNvPr>
              <p:cNvCxnSpPr>
                <a:cxnSpLocks/>
                <a:stCxn id="69" idx="6"/>
                <a:endCxn id="72" idx="3"/>
              </p:cNvCxnSpPr>
              <p:nvPr/>
            </p:nvCxnSpPr>
            <p:spPr>
              <a:xfrm flipV="1">
                <a:off x="9621575" y="4329880"/>
                <a:ext cx="899862" cy="3176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7" name="直接连接符 116">
                <a:extLst>
                  <a:ext uri="{FF2B5EF4-FFF2-40B4-BE49-F238E27FC236}">
                    <a16:creationId xmlns:a16="http://schemas.microsoft.com/office/drawing/2014/main" id="{03C8DD78-7276-E24C-2B22-8972C43FC3A7}"/>
                  </a:ext>
                </a:extLst>
              </p:cNvPr>
              <p:cNvCxnSpPr>
                <a:cxnSpLocks/>
                <a:stCxn id="74" idx="5"/>
                <a:endCxn id="69" idx="2"/>
              </p:cNvCxnSpPr>
              <p:nvPr/>
            </p:nvCxnSpPr>
            <p:spPr>
              <a:xfrm>
                <a:off x="8134149" y="4340876"/>
                <a:ext cx="1057549" cy="306629"/>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20" name="直接连接符 119">
                <a:extLst>
                  <a:ext uri="{FF2B5EF4-FFF2-40B4-BE49-F238E27FC236}">
                    <a16:creationId xmlns:a16="http://schemas.microsoft.com/office/drawing/2014/main" id="{F26D2ACB-DA04-CC86-B426-59CEE3EE6A18}"/>
                  </a:ext>
                </a:extLst>
              </p:cNvPr>
              <p:cNvCxnSpPr>
                <a:cxnSpLocks/>
                <a:stCxn id="74" idx="4"/>
                <a:endCxn id="70" idx="2"/>
              </p:cNvCxnSpPr>
              <p:nvPr/>
            </p:nvCxnSpPr>
            <p:spPr>
              <a:xfrm>
                <a:off x="7982165" y="4403830"/>
                <a:ext cx="1209534" cy="1024208"/>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24" name="直接连接符 123">
                <a:extLst>
                  <a:ext uri="{FF2B5EF4-FFF2-40B4-BE49-F238E27FC236}">
                    <a16:creationId xmlns:a16="http://schemas.microsoft.com/office/drawing/2014/main" id="{C6092B9A-FC0D-C98C-CDF4-4C2B0C562A0F}"/>
                  </a:ext>
                </a:extLst>
              </p:cNvPr>
              <p:cNvCxnSpPr>
                <a:cxnSpLocks/>
                <a:stCxn id="72" idx="4"/>
                <a:endCxn id="70" idx="6"/>
              </p:cNvCxnSpPr>
              <p:nvPr/>
            </p:nvCxnSpPr>
            <p:spPr>
              <a:xfrm flipH="1">
                <a:off x="9621576" y="4392834"/>
                <a:ext cx="1051846" cy="1035204"/>
              </a:xfrm>
              <a:prstGeom prst="line">
                <a:avLst/>
              </a:prstGeom>
            </p:spPr>
            <p:style>
              <a:lnRef idx="2">
                <a:schemeClr val="accent1"/>
              </a:lnRef>
              <a:fillRef idx="0">
                <a:schemeClr val="accent1"/>
              </a:fillRef>
              <a:effectRef idx="1">
                <a:schemeClr val="accent1"/>
              </a:effectRef>
              <a:fontRef idx="minor">
                <a:schemeClr val="tx1"/>
              </a:fontRef>
            </p:style>
          </p:cxnSp>
          <p:cxnSp>
            <p:nvCxnSpPr>
              <p:cNvPr id="134" name="直接连接符 133">
                <a:extLst>
                  <a:ext uri="{FF2B5EF4-FFF2-40B4-BE49-F238E27FC236}">
                    <a16:creationId xmlns:a16="http://schemas.microsoft.com/office/drawing/2014/main" id="{4BB467D1-08DF-7529-C46F-D3792AE2B470}"/>
                  </a:ext>
                </a:extLst>
              </p:cNvPr>
              <p:cNvCxnSpPr>
                <a:cxnSpLocks/>
                <a:stCxn id="73" idx="4"/>
                <a:endCxn id="70" idx="1"/>
              </p:cNvCxnSpPr>
              <p:nvPr/>
            </p:nvCxnSpPr>
            <p:spPr>
              <a:xfrm>
                <a:off x="8743573" y="4408349"/>
                <a:ext cx="511080" cy="867704"/>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37" name="直接连接符 136">
                <a:extLst>
                  <a:ext uri="{FF2B5EF4-FFF2-40B4-BE49-F238E27FC236}">
                    <a16:creationId xmlns:a16="http://schemas.microsoft.com/office/drawing/2014/main" id="{574A18EE-E7BD-44E8-6EDC-F8032A216CDE}"/>
                  </a:ext>
                </a:extLst>
              </p:cNvPr>
              <p:cNvCxnSpPr>
                <a:cxnSpLocks/>
                <a:stCxn id="71" idx="4"/>
                <a:endCxn id="70" idx="7"/>
              </p:cNvCxnSpPr>
              <p:nvPr/>
            </p:nvCxnSpPr>
            <p:spPr>
              <a:xfrm flipH="1">
                <a:off x="9558622" y="4408349"/>
                <a:ext cx="430164" cy="867704"/>
              </a:xfrm>
              <a:prstGeom prst="line">
                <a:avLst/>
              </a:prstGeom>
            </p:spPr>
            <p:style>
              <a:lnRef idx="2">
                <a:schemeClr val="accent1"/>
              </a:lnRef>
              <a:fillRef idx="0">
                <a:schemeClr val="accent1"/>
              </a:fillRef>
              <a:effectRef idx="1">
                <a:schemeClr val="accent1"/>
              </a:effectRef>
              <a:fontRef idx="minor">
                <a:schemeClr val="tx1"/>
              </a:fontRef>
            </p:style>
          </p:cxnSp>
        </p:grpSp>
        <p:sp>
          <p:nvSpPr>
            <p:cNvPr id="143" name="文本框 142">
              <a:extLst>
                <a:ext uri="{FF2B5EF4-FFF2-40B4-BE49-F238E27FC236}">
                  <a16:creationId xmlns:a16="http://schemas.microsoft.com/office/drawing/2014/main" id="{7B50BDAE-0CFD-3825-11B9-93EBFDE4A3AB}"/>
                </a:ext>
              </a:extLst>
            </p:cNvPr>
            <p:cNvSpPr txBox="1"/>
            <p:nvPr/>
          </p:nvSpPr>
          <p:spPr>
            <a:xfrm>
              <a:off x="10756322" y="3607000"/>
              <a:ext cx="356188" cy="461665"/>
            </a:xfrm>
            <a:prstGeom prst="rect">
              <a:avLst/>
            </a:prstGeom>
            <a:noFill/>
          </p:spPr>
          <p:txBody>
            <a:bodyPr wrap="none" rtlCol="0">
              <a:spAutoFit/>
            </a:bodyPr>
            <a:lstStyle/>
            <a:p>
              <a:r>
                <a:rPr lang="en-US" altLang="zh-CN" sz="2400" b="1" dirty="0">
                  <a:solidFill>
                    <a:srgbClr val="FF0000"/>
                  </a:solidFill>
                </a:rPr>
                <a:t>2</a:t>
              </a:r>
              <a:endParaRPr lang="zh-CN" altLang="en-US" sz="2400" b="1" dirty="0">
                <a:solidFill>
                  <a:srgbClr val="FF0000"/>
                </a:solidFill>
              </a:endParaRPr>
            </a:p>
          </p:txBody>
        </p:sp>
        <p:sp>
          <p:nvSpPr>
            <p:cNvPr id="144" name="文本框 143">
              <a:extLst>
                <a:ext uri="{FF2B5EF4-FFF2-40B4-BE49-F238E27FC236}">
                  <a16:creationId xmlns:a16="http://schemas.microsoft.com/office/drawing/2014/main" id="{2849D031-CF72-4AA2-5683-C480C293FD42}"/>
                </a:ext>
              </a:extLst>
            </p:cNvPr>
            <p:cNvSpPr txBox="1"/>
            <p:nvPr/>
          </p:nvSpPr>
          <p:spPr>
            <a:xfrm>
              <a:off x="9174449" y="4459078"/>
              <a:ext cx="356188" cy="461665"/>
            </a:xfrm>
            <a:prstGeom prst="rect">
              <a:avLst/>
            </a:prstGeom>
            <a:noFill/>
          </p:spPr>
          <p:txBody>
            <a:bodyPr wrap="none" rtlCol="0">
              <a:spAutoFit/>
            </a:bodyPr>
            <a:lstStyle/>
            <a:p>
              <a:r>
                <a:rPr lang="en-US" altLang="zh-CN" sz="2400" b="1" dirty="0">
                  <a:solidFill>
                    <a:srgbClr val="FF0000"/>
                  </a:solidFill>
                </a:rPr>
                <a:t>1</a:t>
              </a:r>
              <a:endParaRPr lang="zh-CN" altLang="en-US" sz="2400" b="1" dirty="0">
                <a:solidFill>
                  <a:srgbClr val="FF0000"/>
                </a:solidFill>
              </a:endParaRPr>
            </a:p>
          </p:txBody>
        </p:sp>
        <p:sp>
          <p:nvSpPr>
            <p:cNvPr id="145" name="文本框 144">
              <a:extLst>
                <a:ext uri="{FF2B5EF4-FFF2-40B4-BE49-F238E27FC236}">
                  <a16:creationId xmlns:a16="http://schemas.microsoft.com/office/drawing/2014/main" id="{8FE3F295-D1C7-FCFB-493D-3C7378DC2EC0}"/>
                </a:ext>
              </a:extLst>
            </p:cNvPr>
            <p:cNvSpPr txBox="1"/>
            <p:nvPr/>
          </p:nvSpPr>
          <p:spPr>
            <a:xfrm>
              <a:off x="9180757" y="1969938"/>
              <a:ext cx="356188" cy="461665"/>
            </a:xfrm>
            <a:prstGeom prst="rect">
              <a:avLst/>
            </a:prstGeom>
            <a:noFill/>
          </p:spPr>
          <p:txBody>
            <a:bodyPr wrap="none" rtlCol="0">
              <a:spAutoFit/>
            </a:bodyPr>
            <a:lstStyle/>
            <a:p>
              <a:r>
                <a:rPr lang="en-US" altLang="zh-CN" sz="2400" b="1" dirty="0">
                  <a:solidFill>
                    <a:srgbClr val="FF0000"/>
                  </a:solidFill>
                </a:rPr>
                <a:t>0</a:t>
              </a:r>
              <a:endParaRPr lang="zh-CN" altLang="en-US" sz="2400" b="1" dirty="0">
                <a:solidFill>
                  <a:srgbClr val="FF0000"/>
                </a:solidFill>
              </a:endParaRPr>
            </a:p>
          </p:txBody>
        </p:sp>
        <p:sp>
          <p:nvSpPr>
            <p:cNvPr id="146" name="文本框 145">
              <a:extLst>
                <a:ext uri="{FF2B5EF4-FFF2-40B4-BE49-F238E27FC236}">
                  <a16:creationId xmlns:a16="http://schemas.microsoft.com/office/drawing/2014/main" id="{E386ECBA-D643-ABD2-B34B-02E81340F9AA}"/>
                </a:ext>
              </a:extLst>
            </p:cNvPr>
            <p:cNvSpPr txBox="1"/>
            <p:nvPr/>
          </p:nvSpPr>
          <p:spPr>
            <a:xfrm>
              <a:off x="9081692" y="2745657"/>
              <a:ext cx="510076" cy="461665"/>
            </a:xfrm>
            <a:prstGeom prst="rect">
              <a:avLst/>
            </a:prstGeom>
            <a:noFill/>
          </p:spPr>
          <p:txBody>
            <a:bodyPr wrap="none" rtlCol="0">
              <a:spAutoFit/>
            </a:bodyPr>
            <a:lstStyle/>
            <a:p>
              <a:r>
                <a:rPr lang="en-US" altLang="zh-CN" sz="2400" b="1" dirty="0">
                  <a:solidFill>
                    <a:srgbClr val="FF0000"/>
                  </a:solidFill>
                </a:rPr>
                <a:t>-3</a:t>
              </a:r>
              <a:endParaRPr lang="zh-CN" altLang="en-US" sz="2400" b="1" dirty="0">
                <a:solidFill>
                  <a:srgbClr val="FF0000"/>
                </a:solidFill>
              </a:endParaRPr>
            </a:p>
          </p:txBody>
        </p:sp>
        <p:sp>
          <p:nvSpPr>
            <p:cNvPr id="147" name="文本框 146">
              <a:extLst>
                <a:ext uri="{FF2B5EF4-FFF2-40B4-BE49-F238E27FC236}">
                  <a16:creationId xmlns:a16="http://schemas.microsoft.com/office/drawing/2014/main" id="{583DCC91-2A64-78F0-6088-AF2DDF69F42C}"/>
                </a:ext>
              </a:extLst>
            </p:cNvPr>
            <p:cNvSpPr txBox="1"/>
            <p:nvPr/>
          </p:nvSpPr>
          <p:spPr>
            <a:xfrm rot="18902995">
              <a:off x="9843967" y="4186528"/>
              <a:ext cx="356188" cy="461665"/>
            </a:xfrm>
            <a:prstGeom prst="rect">
              <a:avLst/>
            </a:prstGeom>
            <a:noFill/>
          </p:spPr>
          <p:txBody>
            <a:bodyPr wrap="none" rtlCol="0">
              <a:spAutoFit/>
            </a:bodyPr>
            <a:lstStyle/>
            <a:p>
              <a:r>
                <a:rPr lang="en-US" altLang="zh-CN" sz="2400" b="1" dirty="0">
                  <a:solidFill>
                    <a:srgbClr val="0070C0"/>
                  </a:solidFill>
                </a:rPr>
                <a:t>5</a:t>
              </a:r>
              <a:endParaRPr lang="zh-CN" altLang="en-US" sz="2400" b="1" dirty="0">
                <a:solidFill>
                  <a:srgbClr val="0070C0"/>
                </a:solidFill>
              </a:endParaRPr>
            </a:p>
          </p:txBody>
        </p:sp>
        <p:sp>
          <p:nvSpPr>
            <p:cNvPr id="148" name="文本框 147">
              <a:extLst>
                <a:ext uri="{FF2B5EF4-FFF2-40B4-BE49-F238E27FC236}">
                  <a16:creationId xmlns:a16="http://schemas.microsoft.com/office/drawing/2014/main" id="{AEE0338E-A833-FA76-06C3-3555EE3C68CF}"/>
                </a:ext>
              </a:extLst>
            </p:cNvPr>
            <p:cNvSpPr txBox="1"/>
            <p:nvPr/>
          </p:nvSpPr>
          <p:spPr>
            <a:xfrm rot="2736864">
              <a:off x="9950755" y="2765289"/>
              <a:ext cx="510076" cy="461665"/>
            </a:xfrm>
            <a:prstGeom prst="rect">
              <a:avLst/>
            </a:prstGeom>
            <a:noFill/>
          </p:spPr>
          <p:txBody>
            <a:bodyPr wrap="none" rtlCol="0">
              <a:spAutoFit/>
            </a:bodyPr>
            <a:lstStyle/>
            <a:p>
              <a:r>
                <a:rPr lang="en-US" altLang="zh-CN" sz="2400" b="1" dirty="0">
                  <a:solidFill>
                    <a:srgbClr val="0070C0"/>
                  </a:solidFill>
                </a:rPr>
                <a:t>-2</a:t>
              </a:r>
              <a:endParaRPr lang="zh-CN" altLang="en-US" sz="2400" b="1" dirty="0">
                <a:solidFill>
                  <a:srgbClr val="0070C0"/>
                </a:solidFill>
              </a:endParaRPr>
            </a:p>
          </p:txBody>
        </p:sp>
        <p:sp>
          <p:nvSpPr>
            <p:cNvPr id="149" name="文本框 148">
              <a:extLst>
                <a:ext uri="{FF2B5EF4-FFF2-40B4-BE49-F238E27FC236}">
                  <a16:creationId xmlns:a16="http://schemas.microsoft.com/office/drawing/2014/main" id="{2AEF756C-D8C8-43E7-3965-D2998DDE34C4}"/>
                </a:ext>
              </a:extLst>
            </p:cNvPr>
            <p:cNvSpPr txBox="1"/>
            <p:nvPr/>
          </p:nvSpPr>
          <p:spPr>
            <a:xfrm rot="3887746">
              <a:off x="9629579" y="2825981"/>
              <a:ext cx="356188" cy="461665"/>
            </a:xfrm>
            <a:prstGeom prst="rect">
              <a:avLst/>
            </a:prstGeom>
            <a:noFill/>
          </p:spPr>
          <p:txBody>
            <a:bodyPr wrap="none" rtlCol="0">
              <a:spAutoFit/>
            </a:bodyPr>
            <a:lstStyle/>
            <a:p>
              <a:r>
                <a:rPr lang="en-US" altLang="zh-CN" sz="2400" b="1" dirty="0">
                  <a:solidFill>
                    <a:srgbClr val="0070C0"/>
                  </a:solidFill>
                </a:rPr>
                <a:t>1</a:t>
              </a:r>
              <a:endParaRPr lang="zh-CN" altLang="en-US" sz="2400" b="1" dirty="0">
                <a:solidFill>
                  <a:srgbClr val="0070C0"/>
                </a:solidFill>
              </a:endParaRPr>
            </a:p>
          </p:txBody>
        </p:sp>
        <p:sp>
          <p:nvSpPr>
            <p:cNvPr id="150" name="文本框 149">
              <a:extLst>
                <a:ext uri="{FF2B5EF4-FFF2-40B4-BE49-F238E27FC236}">
                  <a16:creationId xmlns:a16="http://schemas.microsoft.com/office/drawing/2014/main" id="{91869384-F9D2-7E50-1847-75A0C7AAD0AB}"/>
                </a:ext>
              </a:extLst>
            </p:cNvPr>
            <p:cNvSpPr txBox="1"/>
            <p:nvPr/>
          </p:nvSpPr>
          <p:spPr>
            <a:xfrm rot="1157300">
              <a:off x="9879274" y="3178219"/>
              <a:ext cx="510076" cy="461665"/>
            </a:xfrm>
            <a:prstGeom prst="rect">
              <a:avLst/>
            </a:prstGeom>
            <a:noFill/>
          </p:spPr>
          <p:txBody>
            <a:bodyPr wrap="none" rtlCol="0">
              <a:spAutoFit/>
            </a:bodyPr>
            <a:lstStyle/>
            <a:p>
              <a:r>
                <a:rPr lang="en-US" altLang="zh-CN" sz="2400" b="1" dirty="0">
                  <a:solidFill>
                    <a:srgbClr val="0070C0"/>
                  </a:solidFill>
                </a:rPr>
                <a:t>-4</a:t>
              </a:r>
              <a:endParaRPr lang="zh-CN" altLang="en-US" sz="2400" b="1" dirty="0">
                <a:solidFill>
                  <a:srgbClr val="0070C0"/>
                </a:solidFill>
              </a:endParaRPr>
            </a:p>
          </p:txBody>
        </p:sp>
      </p:grpSp>
      <p:sp>
        <p:nvSpPr>
          <p:cNvPr id="152" name="文本框 151">
            <a:extLst>
              <a:ext uri="{FF2B5EF4-FFF2-40B4-BE49-F238E27FC236}">
                <a16:creationId xmlns:a16="http://schemas.microsoft.com/office/drawing/2014/main" id="{341BBDCE-3F64-C52B-A20F-DE392B88439F}"/>
              </a:ext>
            </a:extLst>
          </p:cNvPr>
          <p:cNvSpPr txBox="1"/>
          <p:nvPr/>
        </p:nvSpPr>
        <p:spPr>
          <a:xfrm>
            <a:off x="1749775" y="5620380"/>
            <a:ext cx="1429769" cy="369332"/>
          </a:xfrm>
          <a:prstGeom prst="rect">
            <a:avLst/>
          </a:prstGeom>
          <a:noFill/>
        </p:spPr>
        <p:txBody>
          <a:bodyPr wrap="square">
            <a:spAutoFit/>
          </a:bodyPr>
          <a:lstStyle/>
          <a:p>
            <a:r>
              <a:rPr lang="en-US" altLang="ja-JP" sz="1800" b="1" dirty="0"/>
              <a:t>Gest</a:t>
            </a:r>
            <a:r>
              <a:rPr lang="ja-JP" altLang="en-US" sz="1800" b="1" dirty="0"/>
              <a:t>グラフ</a:t>
            </a:r>
            <a:endParaRPr lang="zh-CN" altLang="en-US" dirty="0"/>
          </a:p>
        </p:txBody>
      </p:sp>
      <p:sp>
        <p:nvSpPr>
          <p:cNvPr id="154" name="文本框 153">
            <a:extLst>
              <a:ext uri="{FF2B5EF4-FFF2-40B4-BE49-F238E27FC236}">
                <a16:creationId xmlns:a16="http://schemas.microsoft.com/office/drawing/2014/main" id="{C159D219-9EC9-ADB5-566C-82814F065F32}"/>
              </a:ext>
            </a:extLst>
          </p:cNvPr>
          <p:cNvSpPr txBox="1"/>
          <p:nvPr/>
        </p:nvSpPr>
        <p:spPr>
          <a:xfrm>
            <a:off x="8826555" y="5618625"/>
            <a:ext cx="1439399" cy="369332"/>
          </a:xfrm>
          <a:prstGeom prst="rect">
            <a:avLst/>
          </a:prstGeom>
          <a:noFill/>
        </p:spPr>
        <p:txBody>
          <a:bodyPr wrap="square">
            <a:spAutoFit/>
          </a:bodyPr>
          <a:lstStyle/>
          <a:p>
            <a:r>
              <a:rPr lang="en-US" altLang="ja-JP" sz="1800" b="1" dirty="0"/>
              <a:t>Host</a:t>
            </a:r>
            <a:r>
              <a:rPr lang="ja-JP" altLang="en-US" sz="1800" b="1" dirty="0"/>
              <a:t>グラフ</a:t>
            </a:r>
            <a:endParaRPr lang="zh-CN" altLang="en-US" dirty="0"/>
          </a:p>
        </p:txBody>
      </p:sp>
      <p:sp>
        <p:nvSpPr>
          <p:cNvPr id="8" name="左大括号 7">
            <a:extLst>
              <a:ext uri="{FF2B5EF4-FFF2-40B4-BE49-F238E27FC236}">
                <a16:creationId xmlns:a16="http://schemas.microsoft.com/office/drawing/2014/main" id="{65862C55-C1BB-34F0-F249-3B7438D017BA}"/>
              </a:ext>
            </a:extLst>
          </p:cNvPr>
          <p:cNvSpPr/>
          <p:nvPr/>
        </p:nvSpPr>
        <p:spPr>
          <a:xfrm rot="16200000">
            <a:off x="3795038" y="1513566"/>
            <a:ext cx="322024" cy="152795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1" name="左大括号 10">
            <a:extLst>
              <a:ext uri="{FF2B5EF4-FFF2-40B4-BE49-F238E27FC236}">
                <a16:creationId xmlns:a16="http://schemas.microsoft.com/office/drawing/2014/main" id="{51D97BA0-4085-AEBE-FA62-8717341389CE}"/>
              </a:ext>
            </a:extLst>
          </p:cNvPr>
          <p:cNvSpPr/>
          <p:nvPr/>
        </p:nvSpPr>
        <p:spPr>
          <a:xfrm rot="16200000">
            <a:off x="6501170" y="591375"/>
            <a:ext cx="322024" cy="335651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9085A19-288E-4034-BCAF-AE79BDB12F6D}"/>
              </a:ext>
            </a:extLst>
          </p:cNvPr>
          <p:cNvSpPr txBox="1"/>
          <p:nvPr/>
        </p:nvSpPr>
        <p:spPr>
          <a:xfrm>
            <a:off x="3314237" y="2458391"/>
            <a:ext cx="1422304" cy="369332"/>
          </a:xfrm>
          <a:prstGeom prst="rect">
            <a:avLst/>
          </a:prstGeom>
          <a:noFill/>
        </p:spPr>
        <p:txBody>
          <a:bodyPr wrap="square" rtlCol="0">
            <a:spAutoFit/>
          </a:bodyPr>
          <a:lstStyle/>
          <a:p>
            <a:r>
              <a:rPr lang="ja-JP" altLang="en-US" b="1" dirty="0"/>
              <a:t>頂点の重み</a:t>
            </a:r>
            <a:endParaRPr lang="zh-CN" altLang="en-US" b="1" dirty="0"/>
          </a:p>
        </p:txBody>
      </p:sp>
      <p:sp>
        <p:nvSpPr>
          <p:cNvPr id="15" name="文本框 14">
            <a:extLst>
              <a:ext uri="{FF2B5EF4-FFF2-40B4-BE49-F238E27FC236}">
                <a16:creationId xmlns:a16="http://schemas.microsoft.com/office/drawing/2014/main" id="{E8736AC3-42C9-3A5A-8EFC-C920DBDD2C59}"/>
              </a:ext>
            </a:extLst>
          </p:cNvPr>
          <p:cNvSpPr txBox="1"/>
          <p:nvPr/>
        </p:nvSpPr>
        <p:spPr>
          <a:xfrm>
            <a:off x="6105933" y="2458391"/>
            <a:ext cx="1186376" cy="369332"/>
          </a:xfrm>
          <a:prstGeom prst="rect">
            <a:avLst/>
          </a:prstGeom>
          <a:noFill/>
        </p:spPr>
        <p:txBody>
          <a:bodyPr wrap="square" rtlCol="0">
            <a:spAutoFit/>
          </a:bodyPr>
          <a:lstStyle/>
          <a:p>
            <a:r>
              <a:rPr lang="ja-JP" altLang="en-US" b="1" dirty="0"/>
              <a:t>辺の重み</a:t>
            </a:r>
            <a:endParaRPr lang="zh-CN" altLang="en-US" b="1" dirty="0"/>
          </a:p>
        </p:txBody>
      </p:sp>
    </p:spTree>
    <p:extLst>
      <p:ext uri="{BB962C8B-B14F-4D97-AF65-F5344CB8AC3E}">
        <p14:creationId xmlns:p14="http://schemas.microsoft.com/office/powerpoint/2010/main" val="1683617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1694695" cy="584775"/>
          </a:xfrm>
          <a:prstGeom prst="rect">
            <a:avLst/>
          </a:prstGeom>
          <a:noFill/>
        </p:spPr>
        <p:txBody>
          <a:bodyPr wrap="none" rtlCol="0">
            <a:spAutoFit/>
          </a:bodyPr>
          <a:lstStyle/>
          <a:p>
            <a:r>
              <a:rPr lang="en-US" altLang="ja-JP" sz="3200" b="1" dirty="0"/>
              <a:t>TSP</a:t>
            </a:r>
            <a:r>
              <a:rPr lang="ja-JP" altLang="en-US" sz="3200" b="1" dirty="0"/>
              <a:t>問題</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14237" y="1108898"/>
            <a:ext cx="11649138" cy="1415772"/>
          </a:xfrm>
          <a:prstGeom prst="rect">
            <a:avLst/>
          </a:prstGeom>
          <a:noFill/>
        </p:spPr>
        <p:txBody>
          <a:bodyPr wrap="square">
            <a:spAutoFit/>
          </a:bodyPr>
          <a:lstStyle/>
          <a:p>
            <a:r>
              <a:rPr lang="en-US" altLang="ja-JP" b="1" dirty="0"/>
              <a:t>TSP</a:t>
            </a:r>
            <a:r>
              <a:rPr lang="ja-JP" altLang="en-US" b="1" dirty="0"/>
              <a:t>（巡回セールスマン）問題</a:t>
            </a:r>
            <a:endParaRPr lang="en-US" altLang="ja-JP" b="1" dirty="0"/>
          </a:p>
          <a:p>
            <a:endParaRPr lang="en-US" altLang="zh-CN" sz="1600" dirty="0"/>
          </a:p>
          <a:p>
            <a:pPr marL="285750" indent="-285750">
              <a:buFont typeface="Arial" panose="020B0604020202020204" pitchFamily="34" charset="0"/>
              <a:buChar char="•"/>
            </a:pPr>
            <a:r>
              <a:rPr lang="ja-JP" altLang="en-US" dirty="0"/>
              <a:t>町の座標あるいは距離行列が与えられたとき、全ての町をちょうど一度ずつ巡り出発地に戻る巡回路のうちで</a:t>
            </a:r>
            <a:r>
              <a:rPr lang="ja-JP" altLang="en-US" b="1" dirty="0"/>
              <a:t>総移動距離が最小のもの</a:t>
            </a:r>
            <a:r>
              <a:rPr lang="ja-JP" altLang="en-US" dirty="0"/>
              <a:t>を求める組合せ最適化問題である</a:t>
            </a:r>
            <a:endParaRPr lang="en-US" altLang="ja-JP" dirty="0"/>
          </a:p>
          <a:p>
            <a:endParaRPr lang="en-US" altLang="zh-CN" sz="1600" dirty="0"/>
          </a:p>
        </p:txBody>
      </p:sp>
      <p:sp>
        <p:nvSpPr>
          <p:cNvPr id="73" name="文本框 72">
            <a:extLst>
              <a:ext uri="{FF2B5EF4-FFF2-40B4-BE49-F238E27FC236}">
                <a16:creationId xmlns:a16="http://schemas.microsoft.com/office/drawing/2014/main" id="{DC20ED38-6390-9556-488D-50F2BFB5AEC0}"/>
              </a:ext>
            </a:extLst>
          </p:cNvPr>
          <p:cNvSpPr txBox="1"/>
          <p:nvPr/>
        </p:nvSpPr>
        <p:spPr>
          <a:xfrm>
            <a:off x="5871131" y="5854801"/>
            <a:ext cx="5009457" cy="923330"/>
          </a:xfrm>
          <a:prstGeom prst="rect">
            <a:avLst/>
          </a:prstGeom>
          <a:noFill/>
        </p:spPr>
        <p:txBody>
          <a:bodyPr wrap="square">
            <a:spAutoFit/>
          </a:bodyPr>
          <a:lstStyle/>
          <a:p>
            <a:r>
              <a:rPr lang="ja-JP" altLang="en-US" dirty="0"/>
              <a:t>このインスタンスの</a:t>
            </a:r>
            <a:endParaRPr lang="en-US" altLang="ja-JP" dirty="0"/>
          </a:p>
          <a:p>
            <a:r>
              <a:rPr lang="ja-JP" altLang="en-US" dirty="0"/>
              <a:t>最適巡回路：</a:t>
            </a:r>
            <a:r>
              <a:rPr lang="en-US" altLang="ja-JP" b="1" dirty="0"/>
              <a:t>1→2 → 3 → 4 → 5 →1</a:t>
            </a:r>
          </a:p>
          <a:p>
            <a:r>
              <a:rPr lang="ja-JP" altLang="en-US" dirty="0"/>
              <a:t>総距離は</a:t>
            </a:r>
            <a:r>
              <a:rPr lang="en-US" altLang="ja-JP" dirty="0"/>
              <a:t> </a:t>
            </a:r>
            <a:r>
              <a:rPr lang="en-US" altLang="ja-JP" b="1" dirty="0"/>
              <a:t>1+2+2+3+2=10</a:t>
            </a:r>
            <a:endParaRPr lang="zh-CN" altLang="en-US" b="1"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114237" y="2489787"/>
            <a:ext cx="2767104" cy="1077218"/>
          </a:xfrm>
          <a:prstGeom prst="rect">
            <a:avLst/>
          </a:prstGeom>
          <a:noFill/>
        </p:spPr>
        <p:txBody>
          <a:bodyPr wrap="none" rtlCol="0">
            <a:spAutoFit/>
          </a:bodyPr>
          <a:lstStyle/>
          <a:p>
            <a:r>
              <a:rPr lang="ja-JP" altLang="en-US" sz="1600" dirty="0"/>
              <a:t>例えば：</a:t>
            </a:r>
            <a:endParaRPr lang="en-US" altLang="ja-JP" sz="1600" dirty="0"/>
          </a:p>
          <a:p>
            <a:r>
              <a:rPr lang="ja-JP" altLang="en-US" sz="1600" dirty="0"/>
              <a:t>町五つある</a:t>
            </a:r>
            <a:r>
              <a:rPr lang="en-US" altLang="ja-JP" sz="1600" dirty="0"/>
              <a:t>TSP</a:t>
            </a:r>
            <a:r>
              <a:rPr lang="ja-JP" altLang="en-US" sz="1600" dirty="0"/>
              <a:t>インスタンス</a:t>
            </a:r>
            <a:endParaRPr lang="zh-CN" altLang="en-US" sz="1600" dirty="0"/>
          </a:p>
          <a:p>
            <a:endParaRPr lang="en-US" altLang="ja-JP" sz="1600" dirty="0"/>
          </a:p>
          <a:p>
            <a:r>
              <a:rPr lang="ja-JP" altLang="en-US" sz="1600" dirty="0"/>
              <a:t>問題の</a:t>
            </a:r>
            <a:r>
              <a:rPr lang="ja-JP" altLang="en-US" sz="1600" b="1" dirty="0"/>
              <a:t>距離行列</a:t>
            </a:r>
            <a:r>
              <a:rPr lang="ja-JP" altLang="en-US" sz="1600" dirty="0"/>
              <a:t>：</a:t>
            </a:r>
            <a:endParaRPr lang="zh-CN" altLang="en-US" sz="1600" dirty="0"/>
          </a:p>
        </p:txBody>
      </p:sp>
      <p:graphicFrame>
        <p:nvGraphicFramePr>
          <p:cNvPr id="20" name="表格 19">
            <a:extLst>
              <a:ext uri="{FF2B5EF4-FFF2-40B4-BE49-F238E27FC236}">
                <a16:creationId xmlns:a16="http://schemas.microsoft.com/office/drawing/2014/main" id="{2E5F92D5-6D92-930D-8145-D8EFF8A8E13B}"/>
              </a:ext>
            </a:extLst>
          </p:cNvPr>
          <p:cNvGraphicFramePr>
            <a:graphicFrameLocks noGrp="1"/>
          </p:cNvGraphicFramePr>
          <p:nvPr>
            <p:extLst>
              <p:ext uri="{D42A27DB-BD31-4B8C-83A1-F6EECF244321}">
                <p14:modId xmlns:p14="http://schemas.microsoft.com/office/powerpoint/2010/main" val="1978982737"/>
              </p:ext>
            </p:extLst>
          </p:nvPr>
        </p:nvGraphicFramePr>
        <p:xfrm>
          <a:off x="223785" y="3654844"/>
          <a:ext cx="3794802" cy="3030954"/>
        </p:xfrm>
        <a:graphic>
          <a:graphicData uri="http://schemas.openxmlformats.org/drawingml/2006/table">
            <a:tbl>
              <a:tblPr firstRow="1" bandRow="1">
                <a:tableStyleId>{5C22544A-7EE6-4342-B048-85BDC9FD1C3A}</a:tableStyleId>
              </a:tblPr>
              <a:tblGrid>
                <a:gridCol w="632467">
                  <a:extLst>
                    <a:ext uri="{9D8B030D-6E8A-4147-A177-3AD203B41FA5}">
                      <a16:colId xmlns:a16="http://schemas.microsoft.com/office/drawing/2014/main" val="4048087300"/>
                    </a:ext>
                  </a:extLst>
                </a:gridCol>
                <a:gridCol w="632467">
                  <a:extLst>
                    <a:ext uri="{9D8B030D-6E8A-4147-A177-3AD203B41FA5}">
                      <a16:colId xmlns:a16="http://schemas.microsoft.com/office/drawing/2014/main" val="829567495"/>
                    </a:ext>
                  </a:extLst>
                </a:gridCol>
                <a:gridCol w="632467">
                  <a:extLst>
                    <a:ext uri="{9D8B030D-6E8A-4147-A177-3AD203B41FA5}">
                      <a16:colId xmlns:a16="http://schemas.microsoft.com/office/drawing/2014/main" val="1869609705"/>
                    </a:ext>
                  </a:extLst>
                </a:gridCol>
                <a:gridCol w="632467">
                  <a:extLst>
                    <a:ext uri="{9D8B030D-6E8A-4147-A177-3AD203B41FA5}">
                      <a16:colId xmlns:a16="http://schemas.microsoft.com/office/drawing/2014/main" val="2610860937"/>
                    </a:ext>
                  </a:extLst>
                </a:gridCol>
                <a:gridCol w="632467">
                  <a:extLst>
                    <a:ext uri="{9D8B030D-6E8A-4147-A177-3AD203B41FA5}">
                      <a16:colId xmlns:a16="http://schemas.microsoft.com/office/drawing/2014/main" val="81708999"/>
                    </a:ext>
                  </a:extLst>
                </a:gridCol>
                <a:gridCol w="632467">
                  <a:extLst>
                    <a:ext uri="{9D8B030D-6E8A-4147-A177-3AD203B41FA5}">
                      <a16:colId xmlns:a16="http://schemas.microsoft.com/office/drawing/2014/main" val="2478854051"/>
                    </a:ext>
                  </a:extLst>
                </a:gridCol>
              </a:tblGrid>
              <a:tr h="656179">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dirty="0">
                          <a:solidFill>
                            <a:schemeClr val="tx1"/>
                          </a:solidFill>
                        </a:rPr>
                        <a:t>町</a:t>
                      </a:r>
                      <a:r>
                        <a:rPr lang="en-US" altLang="ja-JP"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2</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4</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5</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1</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1</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3</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3</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2</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2</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2</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3</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7</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3</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2</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6</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4</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3</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tx1"/>
                          </a:solidFill>
                          <a:latin typeface="+mn-lt"/>
                          <a:ea typeface="+mn-ea"/>
                          <a:cs typeface="+mn-cs"/>
                        </a:rPr>
                        <a:t>町</a:t>
                      </a:r>
                      <a:r>
                        <a:rPr lang="en-US" altLang="zh-CN"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0" name="组合 9">
            <a:extLst>
              <a:ext uri="{FF2B5EF4-FFF2-40B4-BE49-F238E27FC236}">
                <a16:creationId xmlns:a16="http://schemas.microsoft.com/office/drawing/2014/main" id="{9AA13EC3-9EDB-AC39-7045-A9A6F4544FF3}"/>
              </a:ext>
            </a:extLst>
          </p:cNvPr>
          <p:cNvGrpSpPr/>
          <p:nvPr/>
        </p:nvGrpSpPr>
        <p:grpSpPr>
          <a:xfrm>
            <a:off x="5603085" y="2701700"/>
            <a:ext cx="2324642" cy="1908214"/>
            <a:chOff x="886691" y="3441643"/>
            <a:chExt cx="1907308" cy="1565640"/>
          </a:xfrm>
        </p:grpSpPr>
        <p:sp>
          <p:nvSpPr>
            <p:cNvPr id="11" name="椭圆 10">
              <a:extLst>
                <a:ext uri="{FF2B5EF4-FFF2-40B4-BE49-F238E27FC236}">
                  <a16:creationId xmlns:a16="http://schemas.microsoft.com/office/drawing/2014/main" id="{81A99C91-FAC8-D4DD-58C5-8CF655573B6E}"/>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13" name="椭圆 12">
              <a:extLst>
                <a:ext uri="{FF2B5EF4-FFF2-40B4-BE49-F238E27FC236}">
                  <a16:creationId xmlns:a16="http://schemas.microsoft.com/office/drawing/2014/main" id="{EEF53994-0C5C-4F51-3563-B026FF92E60A}"/>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15" name="椭圆 14">
              <a:extLst>
                <a:ext uri="{FF2B5EF4-FFF2-40B4-BE49-F238E27FC236}">
                  <a16:creationId xmlns:a16="http://schemas.microsoft.com/office/drawing/2014/main" id="{63CD8018-EE37-8867-D337-1761986AD9A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17" name="椭圆 16">
              <a:extLst>
                <a:ext uri="{FF2B5EF4-FFF2-40B4-BE49-F238E27FC236}">
                  <a16:creationId xmlns:a16="http://schemas.microsoft.com/office/drawing/2014/main" id="{967AC71F-54B4-B992-CCF6-60350675CE4C}"/>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18" name="椭圆 17">
              <a:extLst>
                <a:ext uri="{FF2B5EF4-FFF2-40B4-BE49-F238E27FC236}">
                  <a16:creationId xmlns:a16="http://schemas.microsoft.com/office/drawing/2014/main" id="{24598F3A-5BC4-AD3E-908E-641D48B3F34D}"/>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21" name="直接连接符 20">
              <a:extLst>
                <a:ext uri="{FF2B5EF4-FFF2-40B4-BE49-F238E27FC236}">
                  <a16:creationId xmlns:a16="http://schemas.microsoft.com/office/drawing/2014/main" id="{E8A7D8AC-B781-B2ED-BB84-A3A442B1C36A}"/>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993B3C38-5B3A-AD34-CF84-861D84206945}"/>
                </a:ext>
              </a:extLst>
            </p:cNvPr>
            <p:cNvCxnSpPr>
              <a:stCxn id="11" idx="5"/>
              <a:endCxn id="17"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ECC3C0A-39B7-0421-9504-FFCA461E7523}"/>
                </a:ext>
              </a:extLst>
            </p:cNvPr>
            <p:cNvCxnSpPr>
              <a:stCxn id="11" idx="5"/>
              <a:endCxn id="1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0978EC1C-C1DA-3CB0-55BD-D02E17FBA50A}"/>
                </a:ext>
              </a:extLst>
            </p:cNvPr>
            <p:cNvCxnSpPr>
              <a:stCxn id="11" idx="5"/>
              <a:endCxn id="18"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EA1D0F4D-80B2-2976-F73E-552F98F91E5C}"/>
                </a:ext>
              </a:extLst>
            </p:cNvPr>
            <p:cNvCxnSpPr>
              <a:stCxn id="15" idx="3"/>
              <a:endCxn id="17"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FBAF216B-E404-67E2-19C6-CF6FACFB5995}"/>
                </a:ext>
              </a:extLst>
            </p:cNvPr>
            <p:cNvCxnSpPr>
              <a:stCxn id="15" idx="3"/>
              <a:endCxn id="1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905607EE-FB46-075E-ACDD-1332F06D7AE5}"/>
                </a:ext>
              </a:extLst>
            </p:cNvPr>
            <p:cNvCxnSpPr>
              <a:stCxn id="15" idx="3"/>
              <a:endCxn id="18"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D0F99CA4-6E3B-4195-7DD4-62CBB2837F07}"/>
                </a:ext>
              </a:extLst>
            </p:cNvPr>
            <p:cNvCxnSpPr>
              <a:stCxn id="17" idx="1"/>
              <a:endCxn id="1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8FC3378-7086-B143-AE51-D2F2EFE1670A}"/>
                </a:ext>
              </a:extLst>
            </p:cNvPr>
            <p:cNvCxnSpPr>
              <a:stCxn id="17" idx="1"/>
              <a:endCxn id="18"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F88E3EFB-D267-1CA6-017C-D6DE3E982EFA}"/>
                </a:ext>
              </a:extLst>
            </p:cNvPr>
            <p:cNvCxnSpPr>
              <a:stCxn id="13" idx="0"/>
              <a:endCxn id="18"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4" name="组合 33">
            <a:extLst>
              <a:ext uri="{FF2B5EF4-FFF2-40B4-BE49-F238E27FC236}">
                <a16:creationId xmlns:a16="http://schemas.microsoft.com/office/drawing/2014/main" id="{B24615A3-415D-596B-3D45-12F65E3272CB}"/>
              </a:ext>
            </a:extLst>
          </p:cNvPr>
          <p:cNvGrpSpPr/>
          <p:nvPr/>
        </p:nvGrpSpPr>
        <p:grpSpPr>
          <a:xfrm>
            <a:off x="8835618" y="2701700"/>
            <a:ext cx="2324642" cy="1908214"/>
            <a:chOff x="886691" y="3441643"/>
            <a:chExt cx="1907308" cy="1565640"/>
          </a:xfrm>
        </p:grpSpPr>
        <p:sp>
          <p:nvSpPr>
            <p:cNvPr id="35" name="椭圆 34">
              <a:extLst>
                <a:ext uri="{FF2B5EF4-FFF2-40B4-BE49-F238E27FC236}">
                  <a16:creationId xmlns:a16="http://schemas.microsoft.com/office/drawing/2014/main" id="{09070898-D19F-2F29-BB41-2591425719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36" name="椭圆 35">
              <a:extLst>
                <a:ext uri="{FF2B5EF4-FFF2-40B4-BE49-F238E27FC236}">
                  <a16:creationId xmlns:a16="http://schemas.microsoft.com/office/drawing/2014/main" id="{CD72F8C8-66ED-D287-76C0-920A1858D87E}"/>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37" name="椭圆 36">
              <a:extLst>
                <a:ext uri="{FF2B5EF4-FFF2-40B4-BE49-F238E27FC236}">
                  <a16:creationId xmlns:a16="http://schemas.microsoft.com/office/drawing/2014/main" id="{0BFAED66-7ABF-B367-F7A8-BAF3BA7C5C93}"/>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38" name="椭圆 37">
              <a:extLst>
                <a:ext uri="{FF2B5EF4-FFF2-40B4-BE49-F238E27FC236}">
                  <a16:creationId xmlns:a16="http://schemas.microsoft.com/office/drawing/2014/main" id="{DA4EADEE-FCA2-C1DA-6C35-EA87F207159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39" name="椭圆 38">
              <a:extLst>
                <a:ext uri="{FF2B5EF4-FFF2-40B4-BE49-F238E27FC236}">
                  <a16:creationId xmlns:a16="http://schemas.microsoft.com/office/drawing/2014/main" id="{26C1567F-BFC9-479B-A11E-54B86868A061}"/>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46" name="直接连接符 45">
              <a:extLst>
                <a:ext uri="{FF2B5EF4-FFF2-40B4-BE49-F238E27FC236}">
                  <a16:creationId xmlns:a16="http://schemas.microsoft.com/office/drawing/2014/main" id="{E95EC470-52D1-F949-3C43-6DC2F34082AE}"/>
                </a:ext>
              </a:extLst>
            </p:cNvPr>
            <p:cNvCxnSpPr>
              <a:stCxn id="35" idx="5"/>
              <a:endCxn id="38" idx="1"/>
            </p:cNvCxnSpPr>
            <p:nvPr/>
          </p:nvCxnSpPr>
          <p:spPr>
            <a:xfrm>
              <a:off x="1468773" y="3709689"/>
              <a:ext cx="1057180" cy="91852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92DEF968-0A04-8D20-5E54-57095A0E4E3A}"/>
                </a:ext>
              </a:extLst>
            </p:cNvPr>
            <p:cNvCxnSpPr>
              <a:stCxn id="35" idx="5"/>
              <a:endCxn id="36" idx="0"/>
            </p:cNvCxnSpPr>
            <p:nvPr/>
          </p:nvCxnSpPr>
          <p:spPr>
            <a:xfrm>
              <a:off x="1468773" y="3709689"/>
              <a:ext cx="0" cy="983558"/>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9D8AFB3F-C7CC-0537-EF4E-112370641F74}"/>
                </a:ext>
              </a:extLst>
            </p:cNvPr>
            <p:cNvCxnSpPr>
              <a:stCxn id="37" idx="3"/>
              <a:endCxn id="36" idx="0"/>
            </p:cNvCxnSpPr>
            <p:nvPr/>
          </p:nvCxnSpPr>
          <p:spPr>
            <a:xfrm flipH="1">
              <a:off x="1468773" y="3820717"/>
              <a:ext cx="789134" cy="87253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E5ABB615-429C-D109-AC6A-031B727D8173}"/>
                </a:ext>
              </a:extLst>
            </p:cNvPr>
            <p:cNvCxnSpPr>
              <a:stCxn id="37" idx="3"/>
              <a:endCxn id="39" idx="7"/>
            </p:cNvCxnSpPr>
            <p:nvPr/>
          </p:nvCxnSpPr>
          <p:spPr>
            <a:xfrm flipH="1">
              <a:off x="1154737" y="3820717"/>
              <a:ext cx="1103170" cy="361953"/>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3131CFA1-5A4C-C7BE-90F1-67477D03BD47}"/>
                </a:ext>
              </a:extLst>
            </p:cNvPr>
            <p:cNvCxnSpPr>
              <a:stCxn id="38" idx="1"/>
              <a:endCxn id="39" idx="7"/>
            </p:cNvCxnSpPr>
            <p:nvPr/>
          </p:nvCxnSpPr>
          <p:spPr>
            <a:xfrm flipH="1" flipV="1">
              <a:off x="1154737" y="4182670"/>
              <a:ext cx="1371216" cy="445539"/>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cxnSp>
        <p:nvCxnSpPr>
          <p:cNvPr id="53" name="直接箭头连接符 52">
            <a:extLst>
              <a:ext uri="{FF2B5EF4-FFF2-40B4-BE49-F238E27FC236}">
                <a16:creationId xmlns:a16="http://schemas.microsoft.com/office/drawing/2014/main" id="{F9E00D62-42CE-E1F9-5329-7ADD9E9336D7}"/>
              </a:ext>
            </a:extLst>
          </p:cNvPr>
          <p:cNvCxnSpPr>
            <a:stCxn id="39" idx="7"/>
            <a:endCxn id="35" idx="5"/>
          </p:cNvCxnSpPr>
          <p:nvPr/>
        </p:nvCxnSpPr>
        <p:spPr>
          <a:xfrm flipV="1">
            <a:off x="9162316" y="3028397"/>
            <a:ext cx="382750" cy="57647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直接箭头连接符 53">
            <a:extLst>
              <a:ext uri="{FF2B5EF4-FFF2-40B4-BE49-F238E27FC236}">
                <a16:creationId xmlns:a16="http://schemas.microsoft.com/office/drawing/2014/main" id="{45A52940-980B-7B3C-73F5-653FF5DAD33F}"/>
              </a:ext>
            </a:extLst>
          </p:cNvPr>
          <p:cNvCxnSpPr>
            <a:stCxn id="35" idx="5"/>
            <a:endCxn id="37" idx="3"/>
          </p:cNvCxnSpPr>
          <p:nvPr/>
        </p:nvCxnSpPr>
        <p:spPr>
          <a:xfrm>
            <a:off x="9545066" y="3028397"/>
            <a:ext cx="961800" cy="13532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直接箭头连接符 54">
            <a:extLst>
              <a:ext uri="{FF2B5EF4-FFF2-40B4-BE49-F238E27FC236}">
                <a16:creationId xmlns:a16="http://schemas.microsoft.com/office/drawing/2014/main" id="{EC1ECF27-BF6C-6774-9838-392F0919CB82}"/>
              </a:ext>
            </a:extLst>
          </p:cNvPr>
          <p:cNvCxnSpPr>
            <a:cxnSpLocks/>
            <a:stCxn id="37" idx="3"/>
            <a:endCxn id="38" idx="1"/>
          </p:cNvCxnSpPr>
          <p:nvPr/>
        </p:nvCxnSpPr>
        <p:spPr>
          <a:xfrm>
            <a:off x="10506866" y="3163719"/>
            <a:ext cx="326696" cy="98417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6" name="直接箭头连接符 55">
            <a:extLst>
              <a:ext uri="{FF2B5EF4-FFF2-40B4-BE49-F238E27FC236}">
                <a16:creationId xmlns:a16="http://schemas.microsoft.com/office/drawing/2014/main" id="{D60E7AA1-8876-1659-5A94-E19365A9DE58}"/>
              </a:ext>
            </a:extLst>
          </p:cNvPr>
          <p:cNvCxnSpPr>
            <a:stCxn id="38" idx="1"/>
            <a:endCxn id="36" idx="0"/>
          </p:cNvCxnSpPr>
          <p:nvPr/>
        </p:nvCxnSpPr>
        <p:spPr>
          <a:xfrm flipH="1">
            <a:off x="9545064" y="4147895"/>
            <a:ext cx="1288498" cy="7927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直接箭头连接符 56">
            <a:extLst>
              <a:ext uri="{FF2B5EF4-FFF2-40B4-BE49-F238E27FC236}">
                <a16:creationId xmlns:a16="http://schemas.microsoft.com/office/drawing/2014/main" id="{BCB1AFC4-7D87-D96B-9124-7E1BAE9D9CDC}"/>
              </a:ext>
            </a:extLst>
          </p:cNvPr>
          <p:cNvCxnSpPr>
            <a:stCxn id="36" idx="0"/>
            <a:endCxn id="39" idx="7"/>
          </p:cNvCxnSpPr>
          <p:nvPr/>
        </p:nvCxnSpPr>
        <p:spPr>
          <a:xfrm flipH="1" flipV="1">
            <a:off x="9162316" y="3604868"/>
            <a:ext cx="382748" cy="62229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B7A364CD-5C51-DDA1-798E-C1C8814468A5}"/>
              </a:ext>
            </a:extLst>
          </p:cNvPr>
          <p:cNvSpPr txBox="1"/>
          <p:nvPr/>
        </p:nvSpPr>
        <p:spPr>
          <a:xfrm>
            <a:off x="5929443" y="4733324"/>
            <a:ext cx="1800493" cy="369332"/>
          </a:xfrm>
          <a:prstGeom prst="rect">
            <a:avLst/>
          </a:prstGeom>
          <a:noFill/>
        </p:spPr>
        <p:txBody>
          <a:bodyPr wrap="none" rtlCol="0">
            <a:spAutoFit/>
          </a:bodyPr>
          <a:lstStyle/>
          <a:p>
            <a:r>
              <a:rPr lang="ja-JP" altLang="en-US" b="1" dirty="0"/>
              <a:t>町の完全グラフ</a:t>
            </a:r>
            <a:endParaRPr lang="zh-CN" altLang="en-US" b="1" dirty="0"/>
          </a:p>
        </p:txBody>
      </p:sp>
      <p:sp>
        <p:nvSpPr>
          <p:cNvPr id="59" name="文本框 58">
            <a:extLst>
              <a:ext uri="{FF2B5EF4-FFF2-40B4-BE49-F238E27FC236}">
                <a16:creationId xmlns:a16="http://schemas.microsoft.com/office/drawing/2014/main" id="{045742D8-21E3-55DB-7A3B-CF2590EDB758}"/>
              </a:ext>
            </a:extLst>
          </p:cNvPr>
          <p:cNvSpPr txBox="1"/>
          <p:nvPr/>
        </p:nvSpPr>
        <p:spPr>
          <a:xfrm>
            <a:off x="8952709" y="4733323"/>
            <a:ext cx="2031325" cy="369332"/>
          </a:xfrm>
          <a:prstGeom prst="rect">
            <a:avLst/>
          </a:prstGeom>
          <a:noFill/>
        </p:spPr>
        <p:txBody>
          <a:bodyPr wrap="none" rtlCol="0">
            <a:spAutoFit/>
          </a:bodyPr>
          <a:lstStyle/>
          <a:p>
            <a:r>
              <a:rPr lang="ja-JP" altLang="en-US" b="1" dirty="0"/>
              <a:t>求めた最適巡回路</a:t>
            </a:r>
            <a:endParaRPr lang="zh-CN" altLang="en-US" b="1" dirty="0"/>
          </a:p>
        </p:txBody>
      </p:sp>
      <p:sp>
        <p:nvSpPr>
          <p:cNvPr id="60" name="箭头: 右 59">
            <a:extLst>
              <a:ext uri="{FF2B5EF4-FFF2-40B4-BE49-F238E27FC236}">
                <a16:creationId xmlns:a16="http://schemas.microsoft.com/office/drawing/2014/main" id="{E518F9D6-B0EE-30B4-11EE-984F5633F866}"/>
              </a:ext>
            </a:extLst>
          </p:cNvPr>
          <p:cNvSpPr/>
          <p:nvPr/>
        </p:nvSpPr>
        <p:spPr>
          <a:xfrm>
            <a:off x="7908043" y="3665251"/>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E772EF01-3834-299D-6296-7D24858EA997}"/>
              </a:ext>
            </a:extLst>
          </p:cNvPr>
          <p:cNvSpPr txBox="1"/>
          <p:nvPr/>
        </p:nvSpPr>
        <p:spPr>
          <a:xfrm>
            <a:off x="7767353" y="3147817"/>
            <a:ext cx="1107996" cy="369332"/>
          </a:xfrm>
          <a:prstGeom prst="rect">
            <a:avLst/>
          </a:prstGeom>
          <a:noFill/>
        </p:spPr>
        <p:txBody>
          <a:bodyPr wrap="none" rtlCol="0">
            <a:spAutoFit/>
          </a:bodyPr>
          <a:lstStyle/>
          <a:p>
            <a:r>
              <a:rPr lang="ja-JP" altLang="en-US" b="1" dirty="0"/>
              <a:t>ソルバー</a:t>
            </a:r>
            <a:endParaRPr lang="zh-CN" altLang="en-US" b="1" dirty="0"/>
          </a:p>
        </p:txBody>
      </p:sp>
    </p:spTree>
    <p:extLst>
      <p:ext uri="{BB962C8B-B14F-4D97-AF65-F5344CB8AC3E}">
        <p14:creationId xmlns:p14="http://schemas.microsoft.com/office/powerpoint/2010/main" val="629291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5" y="11709"/>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73169" y="71177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56118" y="825495"/>
            <a:ext cx="4756670" cy="923330"/>
          </a:xfrm>
          <a:prstGeom prst="rect">
            <a:avLst/>
          </a:prstGeom>
          <a:noFill/>
        </p:spPr>
        <p:txBody>
          <a:bodyPr wrap="square">
            <a:spAutoFit/>
          </a:bodyPr>
          <a:lstStyle/>
          <a:p>
            <a:r>
              <a:rPr lang="en-US" altLang="ja-JP" b="1" dirty="0"/>
              <a:t>TSP</a:t>
            </a:r>
            <a:r>
              <a:rPr lang="ja-JP" altLang="en-US" b="1" dirty="0"/>
              <a:t>問題の</a:t>
            </a:r>
            <a:r>
              <a:rPr lang="en-US" altLang="ja-JP" b="1" dirty="0"/>
              <a:t>QUBO</a:t>
            </a:r>
            <a:r>
              <a:rPr lang="ja-JP" altLang="en-US" b="1" dirty="0"/>
              <a:t>モデル</a:t>
            </a:r>
            <a:endParaRPr lang="en-US" altLang="ja-JP" b="1" dirty="0"/>
          </a:p>
          <a:p>
            <a:pPr marL="285750" indent="-285750">
              <a:buFont typeface="Arial" panose="020B0604020202020204" pitchFamily="34" charset="0"/>
              <a:buChar char="•"/>
            </a:pPr>
            <a:r>
              <a:rPr lang="ja-JP" altLang="en-US" dirty="0"/>
              <a:t>目的関数</a:t>
            </a:r>
            <a:endParaRPr lang="en-US" altLang="ja-JP" dirty="0"/>
          </a:p>
          <a:p>
            <a:pPr marL="285750" indent="-285750">
              <a:buFont typeface="Arial" panose="020B0604020202020204" pitchFamily="34" charset="0"/>
              <a:buChar char="•"/>
            </a:pPr>
            <a:r>
              <a:rPr lang="ja-JP" altLang="en-US" dirty="0"/>
              <a:t>制約条件から変換された</a:t>
            </a:r>
            <a:r>
              <a:rPr lang="en-US" altLang="ja-JP" dirty="0"/>
              <a:t>QUBO</a:t>
            </a:r>
            <a:r>
              <a:rPr lang="ja-JP" altLang="en-US" dirty="0"/>
              <a:t>式</a:t>
            </a: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5D9B905-15FC-CC96-4D8C-B4CA4DBAD3CA}"/>
                  </a:ext>
                </a:extLst>
              </p:cNvPr>
              <p:cNvSpPr txBox="1"/>
              <p:nvPr/>
            </p:nvSpPr>
            <p:spPr>
              <a:xfrm>
                <a:off x="88476" y="1865484"/>
                <a:ext cx="5464518" cy="5032019"/>
              </a:xfrm>
              <a:prstGeom prst="rect">
                <a:avLst/>
              </a:prstGeom>
              <a:noFill/>
            </p:spPr>
            <p:txBody>
              <a:bodyPr wrap="square">
                <a:spAutoFit/>
              </a:bodyPr>
              <a:lstStyle/>
              <a:p>
                <a:pPr marL="285750" indent="-285750">
                  <a:buFont typeface="Wingdings" panose="05000000000000000000" pitchFamily="2" charset="2"/>
                  <a:buChar char="Ø"/>
                </a:pPr>
                <a:r>
                  <a:rPr lang="ja-JP" altLang="en-US" b="1" dirty="0"/>
                  <a:t>目的関数</a:t>
                </a:r>
                <a:endParaRPr lang="en-US" altLang="ja-JP" b="1" dirty="0"/>
              </a:p>
              <a:p>
                <a:r>
                  <a:rPr lang="ja-JP" altLang="en-US" dirty="0"/>
                  <a:t>例えば：町</a:t>
                </a:r>
                <a:r>
                  <a:rPr lang="ja-JP" altLang="en-US" b="1" dirty="0"/>
                  <a:t>四つ</a:t>
                </a:r>
                <a:r>
                  <a:rPr lang="ja-JP" altLang="en-US" dirty="0"/>
                  <a:t>ある</a:t>
                </a:r>
                <a:r>
                  <a:rPr lang="en-US" altLang="ja-JP" dirty="0"/>
                  <a:t>TSP</a:t>
                </a:r>
                <a:r>
                  <a:rPr lang="ja-JP" altLang="en-US" dirty="0"/>
                  <a:t>インスタンス</a:t>
                </a:r>
                <a:endParaRPr lang="en-US" altLang="ja-JP" dirty="0"/>
              </a:p>
              <a:p>
                <a:r>
                  <a:rPr lang="ja-JP" altLang="en-US" dirty="0"/>
                  <a:t>バイナリ変数</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𝑖</m:t>
                        </m:r>
                        <m:r>
                          <a:rPr lang="en-US" altLang="ja-JP" b="0" i="1" smtClean="0">
                            <a:latin typeface="Cambria Math" panose="02040503050406030204" pitchFamily="18" charset="0"/>
                          </a:rPr>
                          <m:t>,</m:t>
                        </m:r>
                        <m:r>
                          <a:rPr lang="en-US" altLang="ja-JP" b="0" i="1" smtClean="0">
                            <a:latin typeface="Cambria Math" panose="02040503050406030204" pitchFamily="18" charset="0"/>
                          </a:rPr>
                          <m:t>𝑡</m:t>
                        </m:r>
                      </m:sub>
                    </m:sSub>
                  </m:oMath>
                </a14:m>
                <a:r>
                  <a:rPr lang="ja-JP" altLang="en-US" dirty="0"/>
                  <a:t>を定義する：</a:t>
                </a:r>
                <a:endParaRPr lang="en-US" altLang="zh-CN" dirty="0"/>
              </a:p>
              <a:p>
                <a:pPr algn="dist"/>
                <a14:m>
                  <m:oMathPara xmlns:m="http://schemas.openxmlformats.org/officeDocument/2006/math">
                    <m:oMathParaPr>
                      <m:jc m:val="center"/>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sub>
                      </m:sSub>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a:rPr lang="en-US" altLang="zh-CN" b="0" i="1" smtClean="0">
                                  <a:latin typeface="Cambria Math" panose="02040503050406030204" pitchFamily="18" charset="0"/>
                                </a:rPr>
                                <m:t>1,  </m:t>
                              </m:r>
                              <m:r>
                                <a:rPr lang="ja-JP" altLang="en-US" i="1">
                                  <a:latin typeface="Cambria Math" panose="02040503050406030204" pitchFamily="18" charset="0"/>
                                </a:rPr>
                                <m:t>町</m:t>
                              </m:r>
                              <m:r>
                                <a:rPr lang="en-US" altLang="ja-JP" i="1">
                                  <a:latin typeface="Cambria Math" panose="02040503050406030204" pitchFamily="18" charset="0"/>
                                </a:rPr>
                                <m:t>𝑖</m:t>
                              </m:r>
                              <m:r>
                                <a:rPr lang="ja-JP" altLang="en-US" i="1">
                                  <a:latin typeface="Cambria Math" panose="02040503050406030204" pitchFamily="18" charset="0"/>
                                </a:rPr>
                                <m:t>へ</m:t>
                              </m:r>
                              <m:r>
                                <a:rPr lang="en-US" altLang="ja-JP" i="1">
                                  <a:latin typeface="Cambria Math" panose="02040503050406030204" pitchFamily="18" charset="0"/>
                                </a:rPr>
                                <m:t>𝑡</m:t>
                              </m:r>
                              <m:r>
                                <a:rPr lang="ja-JP" altLang="en-US" i="1">
                                  <a:latin typeface="Cambria Math" panose="02040503050406030204" pitchFamily="18" charset="0"/>
                                </a:rPr>
                                <m:t>番目に訪れる</m:t>
                              </m:r>
                            </m:e>
                            <m:e>
                              <m:r>
                                <a:rPr lang="en-US" altLang="ja-JP" b="0" i="1" smtClean="0">
                                  <a:latin typeface="Cambria Math" panose="02040503050406030204" pitchFamily="18" charset="0"/>
                                </a:rPr>
                                <m:t>     </m:t>
                              </m:r>
                              <m:r>
                                <a:rPr lang="en-US" altLang="zh-CN" b="0" i="1" smtClean="0">
                                  <a:latin typeface="Cambria Math" panose="02040503050406030204" pitchFamily="18" charset="0"/>
                                </a:rPr>
                                <m:t>0,  </m:t>
                              </m:r>
                              <m:r>
                                <a:rPr lang="ja-JP" altLang="en-US" i="1" smtClean="0">
                                  <a:latin typeface="Cambria Math" panose="02040503050406030204" pitchFamily="18" charset="0"/>
                                </a:rPr>
                                <m:t>町</m:t>
                              </m:r>
                              <m:r>
                                <a:rPr lang="en-US" altLang="zh-CN" b="0" i="1" smtClean="0">
                                  <a:latin typeface="Cambria Math" panose="02040503050406030204" pitchFamily="18" charset="0"/>
                                </a:rPr>
                                <m:t>𝑖</m:t>
                              </m:r>
                              <m:r>
                                <a:rPr lang="ja-JP" altLang="en-US" i="1">
                                  <a:latin typeface="Cambria Math" panose="02040503050406030204" pitchFamily="18" charset="0"/>
                                </a:rPr>
                                <m:t>へ</m:t>
                              </m:r>
                              <m:r>
                                <a:rPr lang="en-US" altLang="zh-CN" b="0" i="1" smtClean="0">
                                  <a:latin typeface="Cambria Math" panose="02040503050406030204" pitchFamily="18" charset="0"/>
                                </a:rPr>
                                <m:t>𝑡</m:t>
                              </m:r>
                              <m:r>
                                <a:rPr lang="ja-JP" altLang="en-US" i="1">
                                  <a:latin typeface="Cambria Math" panose="02040503050406030204" pitchFamily="18" charset="0"/>
                                </a:rPr>
                                <m:t>番目に</m:t>
                              </m:r>
                              <m:r>
                                <a:rPr lang="ja-JP" altLang="en-US" i="1" smtClean="0">
                                  <a:latin typeface="Cambria Math" panose="02040503050406030204" pitchFamily="18" charset="0"/>
                                </a:rPr>
                                <m:t>訪れない</m:t>
                              </m:r>
                            </m:e>
                          </m:eqArr>
                        </m:e>
                      </m:d>
                    </m:oMath>
                  </m:oMathPara>
                </a14:m>
                <a:endParaRPr lang="en-US" altLang="zh-CN" dirty="0"/>
              </a:p>
              <a:p>
                <a:pPr algn="dist"/>
                <a:endParaRPr lang="en-US" altLang="zh-CN" dirty="0"/>
              </a:p>
              <a:p>
                <a:r>
                  <a:rPr lang="ja-JP" altLang="en-US" dirty="0"/>
                  <a:t>町四つある</a:t>
                </a:r>
                <a:r>
                  <a:rPr lang="en-US" altLang="ja-JP" dirty="0"/>
                  <a:t>TSP</a:t>
                </a:r>
                <a:r>
                  <a:rPr lang="ja-JP" altLang="en-US" dirty="0"/>
                  <a:t>問題は</a:t>
                </a:r>
                <a:r>
                  <a:rPr lang="en-US" altLang="ja-JP" b="1" dirty="0"/>
                  <a:t>16</a:t>
                </a:r>
                <a:r>
                  <a:rPr lang="ja-JP" altLang="en-US" dirty="0"/>
                  <a:t>個のバイナリ変数が必要</a:t>
                </a:r>
                <a:endParaRPr lang="en-US" altLang="zh-CN" dirty="0"/>
              </a:p>
              <a:p>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1,2</m:t>
                        </m:r>
                      </m:sub>
                    </m:sSub>
                    <m:r>
                      <a:rPr lang="en-US" altLang="zh-CN" sz="2000" b="0" i="1" smtClean="0">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1,</m:t>
                        </m:r>
                        <m:r>
                          <a:rPr lang="en-US" altLang="zh-CN" sz="2000" b="0" i="1" smtClean="0">
                            <a:latin typeface="Cambria Math" panose="02040503050406030204" pitchFamily="18" charset="0"/>
                          </a:rPr>
                          <m:t>3</m:t>
                        </m:r>
                      </m:sub>
                    </m:sSub>
                    <m:r>
                      <a:rPr lang="en-US" altLang="zh-CN" sz="2000" i="1">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1,</m:t>
                        </m:r>
                        <m:r>
                          <a:rPr lang="en-US" altLang="zh-CN" sz="2000" b="0" i="1" smtClean="0">
                            <a:latin typeface="Cambria Math" panose="02040503050406030204" pitchFamily="18" charset="0"/>
                          </a:rPr>
                          <m:t>4</m:t>
                        </m:r>
                      </m:sub>
                    </m:sSub>
                  </m:oMath>
                </a14:m>
                <a:endParaRPr lang="en-US" altLang="zh-CN" sz="2000" dirty="0"/>
              </a:p>
              <a:p>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2,2</m:t>
                        </m:r>
                      </m:sub>
                    </m:sSub>
                    <m:r>
                      <a:rPr lang="en-US" altLang="zh-CN" sz="2000" b="0" i="1" smtClean="0">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2</m:t>
                        </m:r>
                        <m:r>
                          <a:rPr lang="en-US" altLang="zh-CN" sz="2000" i="1">
                            <a:latin typeface="Cambria Math" panose="02040503050406030204" pitchFamily="18" charset="0"/>
                          </a:rPr>
                          <m:t>,</m:t>
                        </m:r>
                        <m:r>
                          <a:rPr lang="en-US" altLang="zh-CN" sz="2000" b="0" i="1" smtClean="0">
                            <a:latin typeface="Cambria Math" panose="02040503050406030204" pitchFamily="18" charset="0"/>
                          </a:rPr>
                          <m:t>3</m:t>
                        </m:r>
                      </m:sub>
                    </m:sSub>
                    <m:r>
                      <a:rPr lang="en-US" altLang="zh-CN" sz="2000" i="1">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2</m:t>
                        </m:r>
                        <m:r>
                          <a:rPr lang="en-US" altLang="zh-CN" sz="2000" i="1">
                            <a:latin typeface="Cambria Math" panose="02040503050406030204" pitchFamily="18" charset="0"/>
                          </a:rPr>
                          <m:t>,</m:t>
                        </m:r>
                        <m:r>
                          <a:rPr lang="en-US" altLang="zh-CN" sz="2000" b="0" i="1" smtClean="0">
                            <a:latin typeface="Cambria Math" panose="02040503050406030204" pitchFamily="18" charset="0"/>
                          </a:rPr>
                          <m:t>4</m:t>
                        </m:r>
                      </m:sub>
                    </m:sSub>
                  </m:oMath>
                </a14:m>
                <a:endParaRPr lang="en-US" altLang="zh-CN" sz="2000" dirty="0"/>
              </a:p>
              <a:p>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3,1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3,2</m:t>
                        </m:r>
                      </m:sub>
                    </m:sSub>
                    <m:r>
                      <a:rPr lang="en-US" altLang="zh-CN" sz="2000" b="0" i="1" smtClean="0">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3</m:t>
                        </m:r>
                        <m:r>
                          <a:rPr lang="en-US" altLang="zh-CN" sz="2000" i="1">
                            <a:latin typeface="Cambria Math" panose="02040503050406030204" pitchFamily="18" charset="0"/>
                          </a:rPr>
                          <m:t>,</m:t>
                        </m:r>
                        <m:r>
                          <a:rPr lang="en-US" altLang="zh-CN" sz="2000" b="0" i="1" smtClean="0">
                            <a:latin typeface="Cambria Math" panose="02040503050406030204" pitchFamily="18" charset="0"/>
                          </a:rPr>
                          <m:t>3</m:t>
                        </m:r>
                      </m:sub>
                    </m:sSub>
                    <m:r>
                      <a:rPr lang="en-US" altLang="zh-CN" sz="2000" i="1">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3</m:t>
                        </m:r>
                        <m:r>
                          <a:rPr lang="en-US" altLang="zh-CN" sz="2000" i="1">
                            <a:latin typeface="Cambria Math" panose="02040503050406030204" pitchFamily="18" charset="0"/>
                          </a:rPr>
                          <m:t>,</m:t>
                        </m:r>
                        <m:r>
                          <a:rPr lang="en-US" altLang="zh-CN" sz="2000" b="0" i="1" smtClean="0">
                            <a:latin typeface="Cambria Math" panose="02040503050406030204" pitchFamily="18" charset="0"/>
                          </a:rPr>
                          <m:t>4</m:t>
                        </m:r>
                      </m:sub>
                    </m:sSub>
                  </m:oMath>
                </a14:m>
                <a:endParaRPr lang="en-US" altLang="zh-CN" sz="2000" dirty="0"/>
              </a:p>
              <a:p>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4,1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4,2</m:t>
                        </m:r>
                      </m:sub>
                    </m:sSub>
                    <m:r>
                      <a:rPr lang="en-US" altLang="zh-CN" sz="2000" b="0" i="1" smtClean="0">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4</m:t>
                        </m:r>
                        <m:r>
                          <a:rPr lang="en-US" altLang="zh-CN" sz="2000" i="1">
                            <a:latin typeface="Cambria Math" panose="02040503050406030204" pitchFamily="18" charset="0"/>
                          </a:rPr>
                          <m:t>,</m:t>
                        </m:r>
                        <m:r>
                          <a:rPr lang="en-US" altLang="zh-CN" sz="2000" b="0" i="1" smtClean="0">
                            <a:latin typeface="Cambria Math" panose="02040503050406030204" pitchFamily="18" charset="0"/>
                          </a:rPr>
                          <m:t>3</m:t>
                        </m:r>
                      </m:sub>
                    </m:sSub>
                    <m:r>
                      <a:rPr lang="en-US" altLang="zh-CN" sz="2000" i="1">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4</m:t>
                        </m:r>
                        <m:r>
                          <a:rPr lang="en-US" altLang="zh-CN" sz="2000" i="1">
                            <a:latin typeface="Cambria Math" panose="02040503050406030204" pitchFamily="18" charset="0"/>
                          </a:rPr>
                          <m:t>,</m:t>
                        </m:r>
                        <m:r>
                          <a:rPr lang="en-US" altLang="zh-CN" sz="2000" b="0" i="1" smtClean="0">
                            <a:latin typeface="Cambria Math" panose="02040503050406030204" pitchFamily="18" charset="0"/>
                          </a:rPr>
                          <m:t>4</m:t>
                        </m:r>
                      </m:sub>
                    </m:sSub>
                  </m:oMath>
                </a14:m>
                <a:endParaRPr lang="en-US" altLang="zh-CN" sz="2000" dirty="0"/>
              </a:p>
              <a:p>
                <a:endParaRPr lang="en-US" altLang="zh-CN" dirty="0"/>
              </a:p>
              <a:p>
                <a:r>
                  <a:rPr lang="ja-JP" altLang="en-US" dirty="0"/>
                  <a:t>目的関数：</a:t>
                </a:r>
                <a:endParaRPr lang="en-US" altLang="ja-JP" dirty="0"/>
              </a:p>
              <a:p>
                <a:pPr/>
                <a14:m>
                  <m:oMathPara xmlns:m="http://schemas.openxmlformats.org/officeDocument/2006/math">
                    <m:oMathParaPr>
                      <m:jc m:val="left"/>
                    </m:oMathParaPr>
                    <m:oMath xmlns:m="http://schemas.openxmlformats.org/officeDocument/2006/math">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4</m:t>
                          </m:r>
                        </m:sup>
                        <m:e>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4</m:t>
                              </m:r>
                            </m:sup>
                            <m:e>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4</m:t>
                                  </m:r>
                                </m:sup>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4</m:t>
                                      </m:r>
                                    </m:sub>
                                  </m:sSub>
                                </m:e>
                              </m:nary>
                            </m:e>
                          </m:nary>
                        </m:e>
                      </m:nary>
                    </m:oMath>
                  </m:oMathPara>
                </a14:m>
                <a:endParaRPr lang="en-US" altLang="zh-CN" dirty="0"/>
              </a:p>
              <a:p>
                <a:endParaRPr lang="en-US" altLang="zh-CN" b="0" dirty="0"/>
              </a:p>
            </p:txBody>
          </p:sp>
        </mc:Choice>
        <mc:Fallback xmlns="">
          <p:sp>
            <p:nvSpPr>
              <p:cNvPr id="15" name="文本框 14">
                <a:extLst>
                  <a:ext uri="{FF2B5EF4-FFF2-40B4-BE49-F238E27FC236}">
                    <a16:creationId xmlns:a16="http://schemas.microsoft.com/office/drawing/2014/main" id="{E5D9B905-15FC-CC96-4D8C-B4CA4DBAD3CA}"/>
                  </a:ext>
                </a:extLst>
              </p:cNvPr>
              <p:cNvSpPr txBox="1">
                <a:spLocks noRot="1" noChangeAspect="1" noMove="1" noResize="1" noEditPoints="1" noAdjustHandles="1" noChangeArrowheads="1" noChangeShapeType="1" noTextEdit="1"/>
              </p:cNvSpPr>
              <p:nvPr/>
            </p:nvSpPr>
            <p:spPr>
              <a:xfrm>
                <a:off x="88476" y="1865484"/>
                <a:ext cx="5464518" cy="5032019"/>
              </a:xfrm>
              <a:prstGeom prst="rect">
                <a:avLst/>
              </a:prstGeom>
              <a:blipFill>
                <a:blip r:embed="rId2"/>
                <a:stretch>
                  <a:fillRect l="-1004" t="-606"/>
                </a:stretch>
              </a:blipFill>
            </p:spPr>
            <p:txBody>
              <a:bodyPr/>
              <a:lstStyle/>
              <a:p>
                <a:r>
                  <a:rPr lang="zh-CN" altLang="en-US">
                    <a:noFill/>
                  </a:rPr>
                  <a:t> </a:t>
                </a:r>
              </a:p>
            </p:txBody>
          </p:sp>
        </mc:Fallback>
      </mc:AlternateContent>
      <p:grpSp>
        <p:nvGrpSpPr>
          <p:cNvPr id="25" name="组合 24">
            <a:extLst>
              <a:ext uri="{FF2B5EF4-FFF2-40B4-BE49-F238E27FC236}">
                <a16:creationId xmlns:a16="http://schemas.microsoft.com/office/drawing/2014/main" id="{033061CB-399B-B72C-CB6F-6CA7B67BD9A7}"/>
              </a:ext>
            </a:extLst>
          </p:cNvPr>
          <p:cNvGrpSpPr/>
          <p:nvPr/>
        </p:nvGrpSpPr>
        <p:grpSpPr>
          <a:xfrm>
            <a:off x="2902358" y="5411159"/>
            <a:ext cx="2642562" cy="1242692"/>
            <a:chOff x="5724326" y="5590921"/>
            <a:chExt cx="2898803" cy="1363192"/>
          </a:xfrm>
        </p:grpSpPr>
        <p:grpSp>
          <p:nvGrpSpPr>
            <p:cNvPr id="19" name="组合 18">
              <a:extLst>
                <a:ext uri="{FF2B5EF4-FFF2-40B4-BE49-F238E27FC236}">
                  <a16:creationId xmlns:a16="http://schemas.microsoft.com/office/drawing/2014/main" id="{14610815-C189-2187-93DD-32B9655C528A}"/>
                </a:ext>
              </a:extLst>
            </p:cNvPr>
            <p:cNvGrpSpPr/>
            <p:nvPr/>
          </p:nvGrpSpPr>
          <p:grpSpPr>
            <a:xfrm>
              <a:off x="5790457" y="5590921"/>
              <a:ext cx="2345039" cy="484706"/>
              <a:chOff x="5611294" y="5893233"/>
              <a:chExt cx="2345039" cy="484706"/>
            </a:xfrm>
          </p:grpSpPr>
          <p:grpSp>
            <p:nvGrpSpPr>
              <p:cNvPr id="12" name="组合 11">
                <a:extLst>
                  <a:ext uri="{FF2B5EF4-FFF2-40B4-BE49-F238E27FC236}">
                    <a16:creationId xmlns:a16="http://schemas.microsoft.com/office/drawing/2014/main" id="{2AE774C9-18D8-B473-2958-A28DC2803300}"/>
                  </a:ext>
                </a:extLst>
              </p:cNvPr>
              <p:cNvGrpSpPr/>
              <p:nvPr/>
            </p:nvGrpSpPr>
            <p:grpSpPr>
              <a:xfrm>
                <a:off x="5611294" y="5893234"/>
                <a:ext cx="484705" cy="484705"/>
                <a:chOff x="6750187" y="5893234"/>
                <a:chExt cx="484705" cy="484705"/>
              </a:xfrm>
            </p:grpSpPr>
            <p:sp>
              <p:nvSpPr>
                <p:cNvPr id="4" name="椭圆 3">
                  <a:extLst>
                    <a:ext uri="{FF2B5EF4-FFF2-40B4-BE49-F238E27FC236}">
                      <a16:creationId xmlns:a16="http://schemas.microsoft.com/office/drawing/2014/main" id="{088D7241-FE1D-7989-E0E6-613F4931EAC2}"/>
                    </a:ext>
                  </a:extLst>
                </p:cNvPr>
                <p:cNvSpPr/>
                <p:nvPr/>
              </p:nvSpPr>
              <p:spPr>
                <a:xfrm>
                  <a:off x="6750187" y="5893234"/>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7391D58-563B-8E97-6BD4-C58B79E96B68}"/>
                        </a:ext>
                      </a:extLst>
                    </p:cNvPr>
                    <p:cNvSpPr txBox="1"/>
                    <p:nvPr/>
                  </p:nvSpPr>
                  <p:spPr>
                    <a:xfrm>
                      <a:off x="6888002" y="5950920"/>
                      <a:ext cx="301321" cy="405145"/>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b="0" i="1" smtClean="0">
                                <a:solidFill>
                                  <a:schemeClr val="bg1"/>
                                </a:solidFill>
                                <a:latin typeface="Cambria Math" panose="02040503050406030204" pitchFamily="18" charset="0"/>
                              </a:rPr>
                              <m:t>𝑖</m:t>
                            </m:r>
                          </m:oMath>
                        </m:oMathPara>
                      </a14:m>
                      <a:endParaRPr lang="zh-CN" altLang="en-US" dirty="0">
                        <a:solidFill>
                          <a:schemeClr val="bg1"/>
                        </a:solidFill>
                      </a:endParaRPr>
                    </a:p>
                  </p:txBody>
                </p:sp>
              </mc:Choice>
              <mc:Fallback xmlns="">
                <p:sp>
                  <p:nvSpPr>
                    <p:cNvPr id="8" name="文本框 7">
                      <a:extLst>
                        <a:ext uri="{FF2B5EF4-FFF2-40B4-BE49-F238E27FC236}">
                          <a16:creationId xmlns:a16="http://schemas.microsoft.com/office/drawing/2014/main" id="{D7391D58-563B-8E97-6BD4-C58B79E96B68}"/>
                        </a:ext>
                      </a:extLst>
                    </p:cNvPr>
                    <p:cNvSpPr txBox="1">
                      <a:spLocks noRot="1" noChangeAspect="1" noMove="1" noResize="1" noEditPoints="1" noAdjustHandles="1" noChangeArrowheads="1" noChangeShapeType="1" noTextEdit="1"/>
                    </p:cNvSpPr>
                    <p:nvPr/>
                  </p:nvSpPr>
                  <p:spPr>
                    <a:xfrm>
                      <a:off x="6888002" y="5950920"/>
                      <a:ext cx="301321" cy="405145"/>
                    </a:xfrm>
                    <a:prstGeom prst="rect">
                      <a:avLst/>
                    </a:prstGeom>
                    <a:blipFill>
                      <a:blip r:embed="rId3"/>
                      <a:stretch>
                        <a:fillRect l="-6667"/>
                      </a:stretch>
                    </a:blipFill>
                  </p:spPr>
                  <p:txBody>
                    <a:bodyPr/>
                    <a:lstStyle/>
                    <a:p>
                      <a:r>
                        <a:rPr lang="zh-CN" altLang="en-US">
                          <a:noFill/>
                        </a:rPr>
                        <a:t> </a:t>
                      </a:r>
                    </a:p>
                  </p:txBody>
                </p:sp>
              </mc:Fallback>
            </mc:AlternateContent>
          </p:grpSp>
          <p:grpSp>
            <p:nvGrpSpPr>
              <p:cNvPr id="13" name="组合 12">
                <a:extLst>
                  <a:ext uri="{FF2B5EF4-FFF2-40B4-BE49-F238E27FC236}">
                    <a16:creationId xmlns:a16="http://schemas.microsoft.com/office/drawing/2014/main" id="{DE2615D6-0973-3618-FA75-1AC842BFAF1F}"/>
                  </a:ext>
                </a:extLst>
              </p:cNvPr>
              <p:cNvGrpSpPr/>
              <p:nvPr/>
            </p:nvGrpSpPr>
            <p:grpSpPr>
              <a:xfrm>
                <a:off x="7471628" y="5893233"/>
                <a:ext cx="484705" cy="484705"/>
                <a:chOff x="8290778" y="5865587"/>
                <a:chExt cx="484705" cy="484705"/>
              </a:xfrm>
            </p:grpSpPr>
            <p:sp>
              <p:nvSpPr>
                <p:cNvPr id="11" name="椭圆 10">
                  <a:extLst>
                    <a:ext uri="{FF2B5EF4-FFF2-40B4-BE49-F238E27FC236}">
                      <a16:creationId xmlns:a16="http://schemas.microsoft.com/office/drawing/2014/main" id="{D81CF568-5AD7-F852-DE05-B2B0E14ACF76}"/>
                    </a:ext>
                  </a:extLst>
                </p:cNvPr>
                <p:cNvSpPr/>
                <p:nvPr/>
              </p:nvSpPr>
              <p:spPr>
                <a:xfrm>
                  <a:off x="8290778" y="5865587"/>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A568DD0-904B-D488-60D7-01A061A7C3ED}"/>
                        </a:ext>
                      </a:extLst>
                    </p:cNvPr>
                    <p:cNvSpPr txBox="1"/>
                    <p:nvPr/>
                  </p:nvSpPr>
                  <p:spPr>
                    <a:xfrm>
                      <a:off x="8381784" y="5893234"/>
                      <a:ext cx="393699" cy="405145"/>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b="0" i="1" smtClean="0">
                                <a:solidFill>
                                  <a:schemeClr val="bg1"/>
                                </a:solidFill>
                                <a:latin typeface="Cambria Math" panose="02040503050406030204" pitchFamily="18" charset="0"/>
                              </a:rPr>
                              <m:t>𝑗</m:t>
                            </m:r>
                          </m:oMath>
                        </m:oMathPara>
                      </a14:m>
                      <a:endParaRPr lang="en-US" altLang="zh-CN" b="0" dirty="0">
                        <a:solidFill>
                          <a:schemeClr val="bg1"/>
                        </a:solidFill>
                      </a:endParaRPr>
                    </a:p>
                  </p:txBody>
                </p:sp>
              </mc:Choice>
              <mc:Fallback xmlns="">
                <p:sp>
                  <p:nvSpPr>
                    <p:cNvPr id="10" name="文本框 9">
                      <a:extLst>
                        <a:ext uri="{FF2B5EF4-FFF2-40B4-BE49-F238E27FC236}">
                          <a16:creationId xmlns:a16="http://schemas.microsoft.com/office/drawing/2014/main" id="{EA568DD0-904B-D488-60D7-01A061A7C3ED}"/>
                        </a:ext>
                      </a:extLst>
                    </p:cNvPr>
                    <p:cNvSpPr txBox="1">
                      <a:spLocks noRot="1" noChangeAspect="1" noMove="1" noResize="1" noEditPoints="1" noAdjustHandles="1" noChangeArrowheads="1" noChangeShapeType="1" noTextEdit="1"/>
                    </p:cNvSpPr>
                    <p:nvPr/>
                  </p:nvSpPr>
                  <p:spPr>
                    <a:xfrm>
                      <a:off x="8381784" y="5893234"/>
                      <a:ext cx="393699" cy="405145"/>
                    </a:xfrm>
                    <a:prstGeom prst="rect">
                      <a:avLst/>
                    </a:prstGeom>
                    <a:blipFill>
                      <a:blip r:embed="rId4"/>
                      <a:stretch>
                        <a:fillRect l="-1695" b="-13333"/>
                      </a:stretch>
                    </a:blipFill>
                  </p:spPr>
                  <p:txBody>
                    <a:bodyPr/>
                    <a:lstStyle/>
                    <a:p>
                      <a:r>
                        <a:rPr lang="zh-CN" altLang="en-US">
                          <a:noFill/>
                        </a:rPr>
                        <a:t> </a:t>
                      </a:r>
                    </a:p>
                  </p:txBody>
                </p:sp>
              </mc:Fallback>
            </mc:AlternateContent>
          </p:grpSp>
          <p:cxnSp>
            <p:nvCxnSpPr>
              <p:cNvPr id="16" name="直接箭头连接符 15">
                <a:extLst>
                  <a:ext uri="{FF2B5EF4-FFF2-40B4-BE49-F238E27FC236}">
                    <a16:creationId xmlns:a16="http://schemas.microsoft.com/office/drawing/2014/main" id="{BD419272-F648-7657-6419-AA07E4E58E71}"/>
                  </a:ext>
                </a:extLst>
              </p:cNvPr>
              <p:cNvCxnSpPr>
                <a:cxnSpLocks/>
                <a:stCxn id="4" idx="6"/>
                <a:endCxn id="11" idx="2"/>
              </p:cNvCxnSpPr>
              <p:nvPr/>
            </p:nvCxnSpPr>
            <p:spPr>
              <a:xfrm flipV="1">
                <a:off x="6095999" y="6135586"/>
                <a:ext cx="1375629" cy="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A6E4D12-6893-71AE-B665-5D7E932F2E29}"/>
                    </a:ext>
                  </a:extLst>
                </p:cNvPr>
                <p:cNvSpPr txBox="1"/>
                <p:nvPr/>
              </p:nvSpPr>
              <p:spPr>
                <a:xfrm>
                  <a:off x="6768081" y="5838244"/>
                  <a:ext cx="423714" cy="3326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𝒋</m:t>
                            </m:r>
                          </m:sub>
                        </m:sSub>
                      </m:oMath>
                    </m:oMathPara>
                  </a14:m>
                  <a:endParaRPr lang="zh-CN" altLang="en-US" b="1" dirty="0"/>
                </a:p>
              </p:txBody>
            </p:sp>
          </mc:Choice>
          <mc:Fallback xmlns="">
            <p:sp>
              <p:nvSpPr>
                <p:cNvPr id="20" name="文本框 19">
                  <a:extLst>
                    <a:ext uri="{FF2B5EF4-FFF2-40B4-BE49-F238E27FC236}">
                      <a16:creationId xmlns:a16="http://schemas.microsoft.com/office/drawing/2014/main" id="{5A6E4D12-6893-71AE-B665-5D7E932F2E29}"/>
                    </a:ext>
                  </a:extLst>
                </p:cNvPr>
                <p:cNvSpPr txBox="1">
                  <a:spLocks noRot="1" noChangeAspect="1" noMove="1" noResize="1" noEditPoints="1" noAdjustHandles="1" noChangeArrowheads="1" noChangeShapeType="1" noTextEdit="1"/>
                </p:cNvSpPr>
                <p:nvPr/>
              </p:nvSpPr>
              <p:spPr>
                <a:xfrm>
                  <a:off x="6768081" y="5838244"/>
                  <a:ext cx="423714" cy="332697"/>
                </a:xfrm>
                <a:prstGeom prst="rect">
                  <a:avLst/>
                </a:prstGeom>
                <a:blipFill>
                  <a:blip r:embed="rId5"/>
                  <a:stretch>
                    <a:fillRect l="-14063" r="-9375"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03C09047-2BBD-895C-343A-7B1F0DB12F5B}"/>
                    </a:ext>
                  </a:extLst>
                </p:cNvPr>
                <p:cNvSpPr txBox="1"/>
                <p:nvPr/>
              </p:nvSpPr>
              <p:spPr>
                <a:xfrm>
                  <a:off x="5724326" y="6245109"/>
                  <a:ext cx="709004" cy="7090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b="1" i="1" smtClean="0">
                            <a:latin typeface="Cambria Math" panose="02040503050406030204" pitchFamily="18" charset="0"/>
                          </a:rPr>
                          <m:t>𝒕</m:t>
                        </m:r>
                      </m:oMath>
                    </m:oMathPara>
                  </a14:m>
                  <a:endParaRPr lang="en-US" altLang="ja-JP" b="1" dirty="0"/>
                </a:p>
                <a:p>
                  <a:r>
                    <a:rPr lang="ja-JP" altLang="en-US" b="1" dirty="0"/>
                    <a:t>番目</a:t>
                  </a:r>
                  <a:endParaRPr lang="zh-CN" altLang="en-US" b="1" dirty="0"/>
                </a:p>
              </p:txBody>
            </p:sp>
          </mc:Choice>
          <mc:Fallback xmlns="">
            <p:sp>
              <p:nvSpPr>
                <p:cNvPr id="21" name="文本框 20">
                  <a:extLst>
                    <a:ext uri="{FF2B5EF4-FFF2-40B4-BE49-F238E27FC236}">
                      <a16:creationId xmlns:a16="http://schemas.microsoft.com/office/drawing/2014/main" id="{03C09047-2BBD-895C-343A-7B1F0DB12F5B}"/>
                    </a:ext>
                  </a:extLst>
                </p:cNvPr>
                <p:cNvSpPr txBox="1">
                  <a:spLocks noRot="1" noChangeAspect="1" noMove="1" noResize="1" noEditPoints="1" noAdjustHandles="1" noChangeArrowheads="1" noChangeShapeType="1" noTextEdit="1"/>
                </p:cNvSpPr>
                <p:nvPr/>
              </p:nvSpPr>
              <p:spPr>
                <a:xfrm>
                  <a:off x="5724326" y="6245109"/>
                  <a:ext cx="709004" cy="709004"/>
                </a:xfrm>
                <a:prstGeom prst="rect">
                  <a:avLst/>
                </a:prstGeom>
                <a:blipFill>
                  <a:blip r:embed="rId6"/>
                  <a:stretch>
                    <a:fillRect l="-7547" r="-8491" b="-130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F1312DFC-717B-AA48-8E0F-91A5BA124494}"/>
                    </a:ext>
                  </a:extLst>
                </p:cNvPr>
                <p:cNvSpPr txBox="1"/>
                <p:nvPr/>
              </p:nvSpPr>
              <p:spPr>
                <a:xfrm>
                  <a:off x="7204559" y="6245109"/>
                  <a:ext cx="1418570" cy="70900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d>
                          <m:dPr>
                            <m:ctrlPr>
                              <a:rPr lang="en-US" altLang="ja-JP" b="1" i="1" smtClean="0">
                                <a:latin typeface="Cambria Math" panose="02040503050406030204" pitchFamily="18" charset="0"/>
                              </a:rPr>
                            </m:ctrlPr>
                          </m:dPr>
                          <m:e>
                            <m:r>
                              <a:rPr lang="en-US" altLang="ja-JP" b="1" i="1">
                                <a:latin typeface="Cambria Math" panose="02040503050406030204" pitchFamily="18" charset="0"/>
                              </a:rPr>
                              <m:t>𝒕</m:t>
                            </m:r>
                            <m:r>
                              <a:rPr lang="en-US" altLang="ja-JP" b="1" i="1">
                                <a:latin typeface="Cambria Math" panose="02040503050406030204" pitchFamily="18" charset="0"/>
                              </a:rPr>
                              <m:t>+</m:t>
                            </m:r>
                            <m:r>
                              <a:rPr lang="en-US" altLang="ja-JP" b="1" i="1">
                                <a:latin typeface="Cambria Math" panose="02040503050406030204" pitchFamily="18" charset="0"/>
                              </a:rPr>
                              <m:t>𝟏</m:t>
                            </m:r>
                          </m:e>
                        </m:d>
                        <m:r>
                          <a:rPr lang="en-US" altLang="ja-JP" b="1" i="1" smtClean="0">
                            <a:latin typeface="Cambria Math" panose="02040503050406030204" pitchFamily="18" charset="0"/>
                          </a:rPr>
                          <m:t>%</m:t>
                        </m:r>
                        <m:r>
                          <a:rPr lang="en-US" altLang="ja-JP" b="1" i="1" smtClean="0">
                            <a:latin typeface="Cambria Math" panose="02040503050406030204" pitchFamily="18" charset="0"/>
                          </a:rPr>
                          <m:t>𝟒</m:t>
                        </m:r>
                      </m:oMath>
                    </m:oMathPara>
                  </a14:m>
                  <a:endParaRPr lang="en-US" altLang="ja-JP" b="1" dirty="0"/>
                </a:p>
                <a:p>
                  <a:pPr algn="ctr"/>
                  <a:r>
                    <a:rPr lang="ja-JP" altLang="en-US" b="1" dirty="0"/>
                    <a:t>番目</a:t>
                  </a:r>
                  <a:endParaRPr lang="zh-CN" altLang="en-US" b="1" dirty="0"/>
                </a:p>
              </p:txBody>
            </p:sp>
          </mc:Choice>
          <mc:Fallback xmlns="">
            <p:sp>
              <p:nvSpPr>
                <p:cNvPr id="24" name="文本框 23">
                  <a:extLst>
                    <a:ext uri="{FF2B5EF4-FFF2-40B4-BE49-F238E27FC236}">
                      <a16:creationId xmlns:a16="http://schemas.microsoft.com/office/drawing/2014/main" id="{F1312DFC-717B-AA48-8E0F-91A5BA124494}"/>
                    </a:ext>
                  </a:extLst>
                </p:cNvPr>
                <p:cNvSpPr txBox="1">
                  <a:spLocks noRot="1" noChangeAspect="1" noMove="1" noResize="1" noEditPoints="1" noAdjustHandles="1" noChangeArrowheads="1" noChangeShapeType="1" noTextEdit="1"/>
                </p:cNvSpPr>
                <p:nvPr/>
              </p:nvSpPr>
              <p:spPr>
                <a:xfrm>
                  <a:off x="7204559" y="6245109"/>
                  <a:ext cx="1418570" cy="709004"/>
                </a:xfrm>
                <a:prstGeom prst="rect">
                  <a:avLst/>
                </a:prstGeom>
                <a:blipFill>
                  <a:blip r:embed="rId7"/>
                  <a:stretch>
                    <a:fillRect b="-13084"/>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EB493094-E3EE-4085-341A-63673F129794}"/>
                  </a:ext>
                </a:extLst>
              </p:cNvPr>
              <p:cNvSpPr txBox="1"/>
              <p:nvPr/>
            </p:nvSpPr>
            <p:spPr>
              <a:xfrm>
                <a:off x="10039321" y="219391"/>
                <a:ext cx="1851593" cy="325089"/>
              </a:xfrm>
              <a:prstGeom prst="rect">
                <a:avLst/>
              </a:prstGeom>
              <a:noFill/>
              <a:ln>
                <a:solidFill>
                  <a:schemeClr val="tx1"/>
                </a:solidFill>
              </a:ln>
            </p:spPr>
            <p:txBody>
              <a:bodyPr wrap="square">
                <a:spAutoFit/>
              </a:bodyPr>
              <a:lstStyle/>
              <a:p>
                <a14:m>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panose="02040503050406030204" pitchFamily="18" charset="0"/>
                          </a:rPr>
                          <m:t>𝑑</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sub>
                    </m:sSub>
                  </m:oMath>
                </a14:m>
                <a:r>
                  <a:rPr lang="ja-JP" altLang="en-US" sz="1400" b="0" dirty="0"/>
                  <a:t>：町</a:t>
                </a:r>
                <a14:m>
                  <m:oMath xmlns:m="http://schemas.openxmlformats.org/officeDocument/2006/math">
                    <m:r>
                      <a:rPr lang="en-US" altLang="ja-JP" sz="1400" b="0" i="1" smtClean="0">
                        <a:latin typeface="Cambria Math" panose="02040503050406030204" pitchFamily="18" charset="0"/>
                      </a:rPr>
                      <m:t>𝑖</m:t>
                    </m:r>
                  </m:oMath>
                </a14:m>
                <a:r>
                  <a:rPr lang="ja-JP" altLang="en-US" sz="1400" b="0" dirty="0"/>
                  <a:t>と町</a:t>
                </a:r>
                <a14:m>
                  <m:oMath xmlns:m="http://schemas.openxmlformats.org/officeDocument/2006/math">
                    <m:r>
                      <a:rPr lang="en-US" altLang="ja-JP" sz="1400" b="0" i="1" smtClean="0">
                        <a:latin typeface="Cambria Math" panose="02040503050406030204" pitchFamily="18" charset="0"/>
                      </a:rPr>
                      <m:t>𝑗</m:t>
                    </m:r>
                  </m:oMath>
                </a14:m>
                <a:r>
                  <a:rPr lang="ja-JP" altLang="en-US" sz="1400" b="0" dirty="0"/>
                  <a:t>の距離</a:t>
                </a:r>
                <a:endParaRPr lang="zh-CN" altLang="en-US" sz="1400" dirty="0"/>
              </a:p>
            </p:txBody>
          </p:sp>
        </mc:Choice>
        <mc:Fallback xmlns="">
          <p:sp>
            <p:nvSpPr>
              <p:cNvPr id="9" name="文本框 8">
                <a:extLst>
                  <a:ext uri="{FF2B5EF4-FFF2-40B4-BE49-F238E27FC236}">
                    <a16:creationId xmlns:a16="http://schemas.microsoft.com/office/drawing/2014/main" id="{EB493094-E3EE-4085-341A-63673F129794}"/>
                  </a:ext>
                </a:extLst>
              </p:cNvPr>
              <p:cNvSpPr txBox="1">
                <a:spLocks noRot="1" noChangeAspect="1" noMove="1" noResize="1" noEditPoints="1" noAdjustHandles="1" noChangeArrowheads="1" noChangeShapeType="1" noTextEdit="1"/>
              </p:cNvSpPr>
              <p:nvPr/>
            </p:nvSpPr>
            <p:spPr>
              <a:xfrm>
                <a:off x="10039321" y="219391"/>
                <a:ext cx="1851593" cy="325089"/>
              </a:xfrm>
              <a:prstGeom prst="rect">
                <a:avLst/>
              </a:prstGeom>
              <a:blipFill>
                <a:blip r:embed="rId8"/>
                <a:stretch>
                  <a:fillRect b="-12727"/>
                </a:stretch>
              </a:blipFill>
              <a:ln>
                <a:solidFill>
                  <a:schemeClr val="tx1"/>
                </a:solidFill>
              </a:ln>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61F728B0-822B-4528-6B16-5F22170D7599}"/>
              </a:ext>
            </a:extLst>
          </p:cNvPr>
          <p:cNvSpPr txBox="1"/>
          <p:nvPr/>
        </p:nvSpPr>
        <p:spPr>
          <a:xfrm>
            <a:off x="5898481" y="873358"/>
            <a:ext cx="6477797" cy="646331"/>
          </a:xfrm>
          <a:prstGeom prst="rect">
            <a:avLst/>
          </a:prstGeom>
          <a:noFill/>
        </p:spPr>
        <p:txBody>
          <a:bodyPr wrap="square">
            <a:spAutoFit/>
          </a:bodyPr>
          <a:lstStyle/>
          <a:p>
            <a:pPr marL="285750" indent="-285750">
              <a:buFont typeface="Wingdings" panose="05000000000000000000" pitchFamily="2" charset="2"/>
              <a:buChar char="Ø"/>
            </a:pPr>
            <a:r>
              <a:rPr lang="ja-JP" altLang="en-US" b="1" dirty="0"/>
              <a:t>制約条件から変換された</a:t>
            </a:r>
            <a:r>
              <a:rPr lang="en-US" altLang="ja-JP" b="1" dirty="0"/>
              <a:t>QUBO</a:t>
            </a:r>
            <a:r>
              <a:rPr lang="ja-JP" altLang="en-US" b="1" dirty="0"/>
              <a:t>式</a:t>
            </a:r>
            <a:endParaRPr lang="en-US" altLang="ja-JP" b="1" dirty="0"/>
          </a:p>
          <a:p>
            <a:r>
              <a:rPr lang="ja-JP" altLang="en-US" b="1" dirty="0"/>
              <a:t>①</a:t>
            </a:r>
            <a:r>
              <a:rPr lang="ja-JP" altLang="en-US" dirty="0"/>
              <a:t>各町は</a:t>
            </a:r>
            <a:r>
              <a:rPr lang="en-US" altLang="ja-JP" dirty="0"/>
              <a:t>1</a:t>
            </a:r>
            <a:r>
              <a:rPr lang="ja-JP" altLang="en-US" dirty="0"/>
              <a:t>回しか訪れてはいけない</a:t>
            </a:r>
            <a:endParaRPr lang="en-US" altLang="ja-JP" dirty="0"/>
          </a:p>
        </p:txBody>
      </p:sp>
      <p:graphicFrame>
        <p:nvGraphicFramePr>
          <p:cNvPr id="22" name="表格 21">
            <a:extLst>
              <a:ext uri="{FF2B5EF4-FFF2-40B4-BE49-F238E27FC236}">
                <a16:creationId xmlns:a16="http://schemas.microsoft.com/office/drawing/2014/main" id="{0C35BFF4-3F47-0507-EF67-228E6C076140}"/>
              </a:ext>
            </a:extLst>
          </p:cNvPr>
          <p:cNvGraphicFramePr>
            <a:graphicFrameLocks noGrp="1"/>
          </p:cNvGraphicFramePr>
          <p:nvPr>
            <p:extLst>
              <p:ext uri="{D42A27DB-BD31-4B8C-83A1-F6EECF244321}">
                <p14:modId xmlns:p14="http://schemas.microsoft.com/office/powerpoint/2010/main" val="2129074960"/>
              </p:ext>
            </p:extLst>
          </p:nvPr>
        </p:nvGraphicFramePr>
        <p:xfrm>
          <a:off x="6047932" y="1490476"/>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26" name="矩形: 圆角 25">
            <a:extLst>
              <a:ext uri="{FF2B5EF4-FFF2-40B4-BE49-F238E27FC236}">
                <a16:creationId xmlns:a16="http://schemas.microsoft.com/office/drawing/2014/main" id="{373BC1BD-BDA3-EB9A-3A4B-16B0A68B5AA8}"/>
              </a:ext>
            </a:extLst>
          </p:cNvPr>
          <p:cNvSpPr/>
          <p:nvPr/>
        </p:nvSpPr>
        <p:spPr>
          <a:xfrm>
            <a:off x="6782380" y="1889904"/>
            <a:ext cx="2649584" cy="24824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7" name="矩形: 圆角 26">
            <a:extLst>
              <a:ext uri="{FF2B5EF4-FFF2-40B4-BE49-F238E27FC236}">
                <a16:creationId xmlns:a16="http://schemas.microsoft.com/office/drawing/2014/main" id="{0F82E487-B439-5325-6B27-8C0532A59F16}"/>
              </a:ext>
            </a:extLst>
          </p:cNvPr>
          <p:cNvSpPr/>
          <p:nvPr/>
        </p:nvSpPr>
        <p:spPr>
          <a:xfrm>
            <a:off x="6782380" y="2246322"/>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8" name="矩形: 圆角 27">
            <a:extLst>
              <a:ext uri="{FF2B5EF4-FFF2-40B4-BE49-F238E27FC236}">
                <a16:creationId xmlns:a16="http://schemas.microsoft.com/office/drawing/2014/main" id="{59F36A9C-1AFB-393F-BEB4-B7B38176AA73}"/>
              </a:ext>
            </a:extLst>
          </p:cNvPr>
          <p:cNvSpPr/>
          <p:nvPr/>
        </p:nvSpPr>
        <p:spPr>
          <a:xfrm>
            <a:off x="6782380" y="2602740"/>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9" name="矩形: 圆角 28">
            <a:extLst>
              <a:ext uri="{FF2B5EF4-FFF2-40B4-BE49-F238E27FC236}">
                <a16:creationId xmlns:a16="http://schemas.microsoft.com/office/drawing/2014/main" id="{C9A96C33-BE42-843B-0109-ECF74147D66D}"/>
              </a:ext>
            </a:extLst>
          </p:cNvPr>
          <p:cNvSpPr/>
          <p:nvPr/>
        </p:nvSpPr>
        <p:spPr>
          <a:xfrm>
            <a:off x="6782380" y="2930523"/>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aphicFrame>
        <p:nvGraphicFramePr>
          <p:cNvPr id="30" name="表格 29">
            <a:extLst>
              <a:ext uri="{FF2B5EF4-FFF2-40B4-BE49-F238E27FC236}">
                <a16:creationId xmlns:a16="http://schemas.microsoft.com/office/drawing/2014/main" id="{7BD8E94E-EBC9-9C7D-378E-807EDB8149D3}"/>
              </a:ext>
            </a:extLst>
          </p:cNvPr>
          <p:cNvGraphicFramePr>
            <a:graphicFrameLocks noGrp="1"/>
          </p:cNvGraphicFramePr>
          <p:nvPr>
            <p:extLst>
              <p:ext uri="{D42A27DB-BD31-4B8C-83A1-F6EECF244321}">
                <p14:modId xmlns:p14="http://schemas.microsoft.com/office/powerpoint/2010/main" val="1700502428"/>
              </p:ext>
            </p:extLst>
          </p:nvPr>
        </p:nvGraphicFramePr>
        <p:xfrm>
          <a:off x="6047932" y="4418656"/>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31" name="矩形: 圆角 30">
            <a:extLst>
              <a:ext uri="{FF2B5EF4-FFF2-40B4-BE49-F238E27FC236}">
                <a16:creationId xmlns:a16="http://schemas.microsoft.com/office/drawing/2014/main" id="{DB51A9B1-D562-08F2-0CC2-A212D51D3477}"/>
              </a:ext>
            </a:extLst>
          </p:cNvPr>
          <p:cNvSpPr/>
          <p:nvPr/>
        </p:nvSpPr>
        <p:spPr>
          <a:xfrm rot="5400000">
            <a:off x="6424297" y="526622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2" name="矩形: 圆角 31">
            <a:extLst>
              <a:ext uri="{FF2B5EF4-FFF2-40B4-BE49-F238E27FC236}">
                <a16:creationId xmlns:a16="http://schemas.microsoft.com/office/drawing/2014/main" id="{98F4DBD9-A93F-537A-E7A5-853A16BAC1D4}"/>
              </a:ext>
            </a:extLst>
          </p:cNvPr>
          <p:cNvSpPr/>
          <p:nvPr/>
        </p:nvSpPr>
        <p:spPr>
          <a:xfrm rot="5400000">
            <a:off x="7100616" y="526622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3" name="矩形: 圆角 32">
            <a:extLst>
              <a:ext uri="{FF2B5EF4-FFF2-40B4-BE49-F238E27FC236}">
                <a16:creationId xmlns:a16="http://schemas.microsoft.com/office/drawing/2014/main" id="{081949CB-BCD6-1691-12CE-57C3B560BE50}"/>
              </a:ext>
            </a:extLst>
          </p:cNvPr>
          <p:cNvSpPr/>
          <p:nvPr/>
        </p:nvSpPr>
        <p:spPr>
          <a:xfrm rot="5400000">
            <a:off x="7794507" y="526622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4" name="矩形: 圆角 33">
            <a:extLst>
              <a:ext uri="{FF2B5EF4-FFF2-40B4-BE49-F238E27FC236}">
                <a16:creationId xmlns:a16="http://schemas.microsoft.com/office/drawing/2014/main" id="{35475BBE-8737-49EA-68B1-BBE209D267C1}"/>
              </a:ext>
            </a:extLst>
          </p:cNvPr>
          <p:cNvSpPr/>
          <p:nvPr/>
        </p:nvSpPr>
        <p:spPr>
          <a:xfrm rot="5400000">
            <a:off x="8484506" y="526622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4" name="文本框 43">
            <a:extLst>
              <a:ext uri="{FF2B5EF4-FFF2-40B4-BE49-F238E27FC236}">
                <a16:creationId xmlns:a16="http://schemas.microsoft.com/office/drawing/2014/main" id="{219E9470-023C-B882-8F32-60C5FC5410CB}"/>
              </a:ext>
            </a:extLst>
          </p:cNvPr>
          <p:cNvSpPr txBox="1"/>
          <p:nvPr/>
        </p:nvSpPr>
        <p:spPr>
          <a:xfrm>
            <a:off x="5917403" y="4042357"/>
            <a:ext cx="5712619" cy="369332"/>
          </a:xfrm>
          <a:prstGeom prst="rect">
            <a:avLst/>
          </a:prstGeom>
          <a:noFill/>
        </p:spPr>
        <p:txBody>
          <a:bodyPr wrap="square">
            <a:spAutoFit/>
          </a:bodyPr>
          <a:lstStyle/>
          <a:p>
            <a:r>
              <a:rPr lang="ja-JP" altLang="en-US" b="1" dirty="0"/>
              <a:t>②</a:t>
            </a:r>
            <a:r>
              <a:rPr lang="ja-JP" altLang="en-US" dirty="0"/>
              <a:t>同じタイミングに複数の町に行くことはできない</a:t>
            </a:r>
            <a:endParaRPr lang="en-US" altLang="ja-JP" dirty="0"/>
          </a:p>
        </p:txBody>
      </p: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8490F1EB-585E-60CC-1914-7D279B5369DE}"/>
                  </a:ext>
                </a:extLst>
              </p:cNvPr>
              <p:cNvSpPr txBox="1"/>
              <p:nvPr/>
            </p:nvSpPr>
            <p:spPr>
              <a:xfrm>
                <a:off x="5698046" y="3204235"/>
                <a:ext cx="2526427" cy="7835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600" i="1" smtClean="0">
                              <a:latin typeface="Cambria Math" panose="02040503050406030204" pitchFamily="18" charset="0"/>
                            </a:rPr>
                          </m:ctrlPr>
                        </m:naryPr>
                        <m:sub>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e>
                      </m:nary>
                      <m:r>
                        <a:rPr lang="en-US" altLang="zh-CN" sz="1600" b="0" i="1" smtClean="0">
                          <a:latin typeface="Cambria Math" panose="02040503050406030204" pitchFamily="18" charset="0"/>
                        </a:rPr>
                        <m:t>=1     </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=1,2,3,4</m:t>
                          </m:r>
                        </m:e>
                      </m:d>
                    </m:oMath>
                  </m:oMathPara>
                </a14:m>
                <a:endParaRPr lang="zh-CN" altLang="en-US" sz="1600" dirty="0"/>
              </a:p>
            </p:txBody>
          </p:sp>
        </mc:Choice>
        <mc:Fallback xmlns="">
          <p:sp>
            <p:nvSpPr>
              <p:cNvPr id="45" name="文本框 44">
                <a:extLst>
                  <a:ext uri="{FF2B5EF4-FFF2-40B4-BE49-F238E27FC236}">
                    <a16:creationId xmlns:a16="http://schemas.microsoft.com/office/drawing/2014/main" id="{8490F1EB-585E-60CC-1914-7D279B5369DE}"/>
                  </a:ext>
                </a:extLst>
              </p:cNvPr>
              <p:cNvSpPr txBox="1">
                <a:spLocks noRot="1" noChangeAspect="1" noMove="1" noResize="1" noEditPoints="1" noAdjustHandles="1" noChangeArrowheads="1" noChangeShapeType="1" noTextEdit="1"/>
              </p:cNvSpPr>
              <p:nvPr/>
            </p:nvSpPr>
            <p:spPr>
              <a:xfrm>
                <a:off x="5698046" y="3204235"/>
                <a:ext cx="2526427" cy="783548"/>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A685DD36-F479-A229-A57C-1771F5F77324}"/>
                  </a:ext>
                </a:extLst>
              </p:cNvPr>
              <p:cNvSpPr txBox="1"/>
              <p:nvPr/>
            </p:nvSpPr>
            <p:spPr>
              <a:xfrm>
                <a:off x="9598957" y="3173749"/>
                <a:ext cx="1675908" cy="8413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p>
                            <m:sSupPr>
                              <m:ctrlPr>
                                <a:rPr lang="en-US" altLang="zh-CN" sz="1600" i="1" smtClean="0">
                                  <a:latin typeface="Cambria Math" panose="02040503050406030204" pitchFamily="18" charset="0"/>
                                </a:rPr>
                              </m:ctrlPr>
                            </m:sSupPr>
                            <m:e>
                              <m:d>
                                <m:dPr>
                                  <m:ctrlPr>
                                    <a:rPr lang="en-US" altLang="zh-CN" sz="1600" i="1" smtClean="0">
                                      <a:latin typeface="Cambria Math" panose="02040503050406030204" pitchFamily="18" charset="0"/>
                                    </a:rPr>
                                  </m:ctrlPr>
                                </m:dPr>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e>
                                  </m:nary>
                                  <m:r>
                                    <a:rPr lang="en-US" altLang="zh-CN" sz="1600" b="0" i="1" smtClean="0">
                                      <a:latin typeface="Cambria Math" panose="02040503050406030204" pitchFamily="18" charset="0"/>
                                    </a:rPr>
                                    <m:t>−1</m:t>
                                  </m:r>
                                </m:e>
                              </m:d>
                            </m:e>
                            <m:sup>
                              <m:r>
                                <a:rPr lang="en-US" altLang="zh-CN" sz="1600" b="0" i="1" smtClean="0">
                                  <a:latin typeface="Cambria Math" panose="02040503050406030204" pitchFamily="18" charset="0"/>
                                </a:rPr>
                                <m:t>2</m:t>
                              </m:r>
                            </m:sup>
                          </m:sSup>
                        </m:e>
                      </m:nary>
                    </m:oMath>
                  </m:oMathPara>
                </a14:m>
                <a:endParaRPr lang="en-US" altLang="zh-CN" sz="1600" dirty="0"/>
              </a:p>
            </p:txBody>
          </p:sp>
        </mc:Choice>
        <mc:Fallback xmlns="">
          <p:sp>
            <p:nvSpPr>
              <p:cNvPr id="46" name="文本框 45">
                <a:extLst>
                  <a:ext uri="{FF2B5EF4-FFF2-40B4-BE49-F238E27FC236}">
                    <a16:creationId xmlns:a16="http://schemas.microsoft.com/office/drawing/2014/main" id="{A685DD36-F479-A229-A57C-1771F5F77324}"/>
                  </a:ext>
                </a:extLst>
              </p:cNvPr>
              <p:cNvSpPr txBox="1">
                <a:spLocks noRot="1" noChangeAspect="1" noMove="1" noResize="1" noEditPoints="1" noAdjustHandles="1" noChangeArrowheads="1" noChangeShapeType="1" noTextEdit="1"/>
              </p:cNvSpPr>
              <p:nvPr/>
            </p:nvSpPr>
            <p:spPr>
              <a:xfrm>
                <a:off x="9598957" y="3173749"/>
                <a:ext cx="1675908" cy="841321"/>
              </a:xfrm>
              <a:prstGeom prst="rect">
                <a:avLst/>
              </a:prstGeom>
              <a:blipFill>
                <a:blip r:embed="rId10"/>
                <a:stretch>
                  <a:fillRect/>
                </a:stretch>
              </a:blipFill>
            </p:spPr>
            <p:txBody>
              <a:bodyPr/>
              <a:lstStyle/>
              <a:p>
                <a:r>
                  <a:rPr lang="zh-CN" altLang="en-US">
                    <a:noFill/>
                  </a:rPr>
                  <a:t> </a:t>
                </a:r>
              </a:p>
            </p:txBody>
          </p:sp>
        </mc:Fallback>
      </mc:AlternateContent>
      <p:grpSp>
        <p:nvGrpSpPr>
          <p:cNvPr id="48" name="组合 47">
            <a:extLst>
              <a:ext uri="{FF2B5EF4-FFF2-40B4-BE49-F238E27FC236}">
                <a16:creationId xmlns:a16="http://schemas.microsoft.com/office/drawing/2014/main" id="{D7EA9C01-8FC8-D21C-9DA1-C0BCDE3AAB09}"/>
              </a:ext>
            </a:extLst>
          </p:cNvPr>
          <p:cNvGrpSpPr/>
          <p:nvPr/>
        </p:nvGrpSpPr>
        <p:grpSpPr>
          <a:xfrm>
            <a:off x="8332386" y="3249690"/>
            <a:ext cx="1098277" cy="936775"/>
            <a:chOff x="7969718" y="2598389"/>
            <a:chExt cx="1453415" cy="1161884"/>
          </a:xfrm>
        </p:grpSpPr>
        <p:sp>
          <p:nvSpPr>
            <p:cNvPr id="49" name="箭头: 右 48">
              <a:extLst>
                <a:ext uri="{FF2B5EF4-FFF2-40B4-BE49-F238E27FC236}">
                  <a16:creationId xmlns:a16="http://schemas.microsoft.com/office/drawing/2014/main" id="{B3D53B8B-E871-68FF-5817-631BD1E08075}"/>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b="1"/>
            </a:p>
          </p:txBody>
        </p:sp>
        <p:sp>
          <p:nvSpPr>
            <p:cNvPr id="50" name="文本框 49">
              <a:extLst>
                <a:ext uri="{FF2B5EF4-FFF2-40B4-BE49-F238E27FC236}">
                  <a16:creationId xmlns:a16="http://schemas.microsoft.com/office/drawing/2014/main" id="{5751CD23-D3AD-A983-76F6-220FD3D638BA}"/>
                </a:ext>
              </a:extLst>
            </p:cNvPr>
            <p:cNvSpPr txBox="1"/>
            <p:nvPr/>
          </p:nvSpPr>
          <p:spPr>
            <a:xfrm>
              <a:off x="8283416" y="2598389"/>
              <a:ext cx="928308" cy="381737"/>
            </a:xfrm>
            <a:prstGeom prst="rect">
              <a:avLst/>
            </a:prstGeom>
            <a:noFill/>
          </p:spPr>
          <p:txBody>
            <a:bodyPr wrap="none" rtlCol="0">
              <a:spAutoFit/>
            </a:bodyPr>
            <a:lstStyle/>
            <a:p>
              <a:r>
                <a:rPr lang="ja-JP" altLang="en-US" sz="1400" b="1" dirty="0"/>
                <a:t>移項</a:t>
              </a:r>
              <a:endParaRPr lang="zh-CN" altLang="en-US" sz="1400" b="1" dirty="0"/>
            </a:p>
          </p:txBody>
        </p:sp>
        <p:sp>
          <p:nvSpPr>
            <p:cNvPr id="51" name="文本框 50">
              <a:extLst>
                <a:ext uri="{FF2B5EF4-FFF2-40B4-BE49-F238E27FC236}">
                  <a16:creationId xmlns:a16="http://schemas.microsoft.com/office/drawing/2014/main" id="{D3515908-89D8-5854-1078-377067990155}"/>
                </a:ext>
              </a:extLst>
            </p:cNvPr>
            <p:cNvSpPr txBox="1"/>
            <p:nvPr/>
          </p:nvSpPr>
          <p:spPr>
            <a:xfrm>
              <a:off x="8278766" y="3111322"/>
              <a:ext cx="895151" cy="648951"/>
            </a:xfrm>
            <a:prstGeom prst="rect">
              <a:avLst/>
            </a:prstGeom>
            <a:noFill/>
          </p:spPr>
          <p:txBody>
            <a:bodyPr wrap="square">
              <a:spAutoFit/>
            </a:bodyPr>
            <a:lstStyle/>
            <a:p>
              <a:r>
                <a:rPr lang="ja-JP" altLang="en-US" sz="1400" b="1" dirty="0"/>
                <a:t>二乗</a:t>
              </a:r>
              <a:endParaRPr lang="zh-CN" altLang="en-US" sz="1400" b="1" dirty="0"/>
            </a:p>
          </p:txBody>
        </p:sp>
      </p:grpSp>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B3DA603A-CE1E-FDE1-B66D-3FE369580FA7}"/>
                  </a:ext>
                </a:extLst>
              </p:cNvPr>
              <p:cNvSpPr txBox="1"/>
              <p:nvPr/>
            </p:nvSpPr>
            <p:spPr>
              <a:xfrm>
                <a:off x="5795823" y="6111978"/>
                <a:ext cx="2666877" cy="7834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e>
                      </m:nary>
                      <m:r>
                        <a:rPr lang="en-US" altLang="zh-CN" sz="1600" b="0" i="1" smtClean="0">
                          <a:latin typeface="Cambria Math" panose="02040503050406030204" pitchFamily="18" charset="0"/>
                        </a:rPr>
                        <m:t>=1     </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=1,2,3,4</m:t>
                          </m:r>
                        </m:e>
                      </m:d>
                    </m:oMath>
                  </m:oMathPara>
                </a14:m>
                <a:endParaRPr lang="zh-CN" altLang="en-US" sz="1600" dirty="0"/>
              </a:p>
            </p:txBody>
          </p:sp>
        </mc:Choice>
        <mc:Fallback xmlns="">
          <p:sp>
            <p:nvSpPr>
              <p:cNvPr id="52" name="文本框 51">
                <a:extLst>
                  <a:ext uri="{FF2B5EF4-FFF2-40B4-BE49-F238E27FC236}">
                    <a16:creationId xmlns:a16="http://schemas.microsoft.com/office/drawing/2014/main" id="{B3DA603A-CE1E-FDE1-B66D-3FE369580FA7}"/>
                  </a:ext>
                </a:extLst>
              </p:cNvPr>
              <p:cNvSpPr txBox="1">
                <a:spLocks noRot="1" noChangeAspect="1" noMove="1" noResize="1" noEditPoints="1" noAdjustHandles="1" noChangeArrowheads="1" noChangeShapeType="1" noTextEdit="1"/>
              </p:cNvSpPr>
              <p:nvPr/>
            </p:nvSpPr>
            <p:spPr>
              <a:xfrm>
                <a:off x="5795823" y="6111978"/>
                <a:ext cx="2666877" cy="783484"/>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7AF163A3-B9E6-084C-1D45-F06588BEB7BA}"/>
                  </a:ext>
                </a:extLst>
              </p:cNvPr>
              <p:cNvSpPr txBox="1"/>
              <p:nvPr/>
            </p:nvSpPr>
            <p:spPr>
              <a:xfrm>
                <a:off x="9575596" y="6007520"/>
                <a:ext cx="1876466" cy="8413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p>
                            <m:sSupPr>
                              <m:ctrlPr>
                                <a:rPr lang="en-US" altLang="zh-CN" sz="1600" i="1" smtClean="0">
                                  <a:latin typeface="Cambria Math" panose="02040503050406030204" pitchFamily="18" charset="0"/>
                                </a:rPr>
                              </m:ctrlPr>
                            </m:sSupPr>
                            <m:e>
                              <m:d>
                                <m:dPr>
                                  <m:ctrlPr>
                                    <a:rPr lang="en-US" altLang="zh-CN" sz="1600" i="1" smtClean="0">
                                      <a:latin typeface="Cambria Math" panose="02040503050406030204" pitchFamily="18" charset="0"/>
                                    </a:rPr>
                                  </m:ctrlPr>
                                </m:dPr>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e>
                                  </m:nary>
                                  <m:r>
                                    <a:rPr lang="en-US" altLang="zh-CN" sz="1600" b="0" i="1" smtClean="0">
                                      <a:latin typeface="Cambria Math" panose="02040503050406030204" pitchFamily="18" charset="0"/>
                                    </a:rPr>
                                    <m:t>−1</m:t>
                                  </m:r>
                                </m:e>
                              </m:d>
                            </m:e>
                            <m:sup>
                              <m:r>
                                <a:rPr lang="en-US" altLang="zh-CN" sz="1600" b="0" i="1" smtClean="0">
                                  <a:latin typeface="Cambria Math" panose="02040503050406030204" pitchFamily="18" charset="0"/>
                                </a:rPr>
                                <m:t>2</m:t>
                              </m:r>
                            </m:sup>
                          </m:sSup>
                        </m:e>
                      </m:nary>
                    </m:oMath>
                  </m:oMathPara>
                </a14:m>
                <a:endParaRPr lang="zh-CN" altLang="en-US" sz="1600" dirty="0"/>
              </a:p>
            </p:txBody>
          </p:sp>
        </mc:Choice>
        <mc:Fallback xmlns="">
          <p:sp>
            <p:nvSpPr>
              <p:cNvPr id="53" name="文本框 52">
                <a:extLst>
                  <a:ext uri="{FF2B5EF4-FFF2-40B4-BE49-F238E27FC236}">
                    <a16:creationId xmlns:a16="http://schemas.microsoft.com/office/drawing/2014/main" id="{7AF163A3-B9E6-084C-1D45-F06588BEB7BA}"/>
                  </a:ext>
                </a:extLst>
              </p:cNvPr>
              <p:cNvSpPr txBox="1">
                <a:spLocks noRot="1" noChangeAspect="1" noMove="1" noResize="1" noEditPoints="1" noAdjustHandles="1" noChangeArrowheads="1" noChangeShapeType="1" noTextEdit="1"/>
              </p:cNvSpPr>
              <p:nvPr/>
            </p:nvSpPr>
            <p:spPr>
              <a:xfrm>
                <a:off x="9575596" y="6007520"/>
                <a:ext cx="1876466" cy="841321"/>
              </a:xfrm>
              <a:prstGeom prst="rect">
                <a:avLst/>
              </a:prstGeom>
              <a:blipFill>
                <a:blip r:embed="rId12"/>
                <a:stretch>
                  <a:fillRect/>
                </a:stretch>
              </a:blipFill>
            </p:spPr>
            <p:txBody>
              <a:bodyPr/>
              <a:lstStyle/>
              <a:p>
                <a:r>
                  <a:rPr lang="zh-CN" altLang="en-US">
                    <a:noFill/>
                  </a:rPr>
                  <a:t> </a:t>
                </a:r>
              </a:p>
            </p:txBody>
          </p:sp>
        </mc:Fallback>
      </mc:AlternateContent>
      <p:grpSp>
        <p:nvGrpSpPr>
          <p:cNvPr id="54" name="组合 53">
            <a:extLst>
              <a:ext uri="{FF2B5EF4-FFF2-40B4-BE49-F238E27FC236}">
                <a16:creationId xmlns:a16="http://schemas.microsoft.com/office/drawing/2014/main" id="{B3973FEC-BBDB-263F-7E45-899E92A4C24D}"/>
              </a:ext>
            </a:extLst>
          </p:cNvPr>
          <p:cNvGrpSpPr/>
          <p:nvPr/>
        </p:nvGrpSpPr>
        <p:grpSpPr>
          <a:xfrm>
            <a:off x="8441952" y="6146225"/>
            <a:ext cx="1157005" cy="936775"/>
            <a:chOff x="7969718" y="2598389"/>
            <a:chExt cx="1453415" cy="1161884"/>
          </a:xfrm>
        </p:grpSpPr>
        <p:sp>
          <p:nvSpPr>
            <p:cNvPr id="55" name="箭头: 右 54">
              <a:extLst>
                <a:ext uri="{FF2B5EF4-FFF2-40B4-BE49-F238E27FC236}">
                  <a16:creationId xmlns:a16="http://schemas.microsoft.com/office/drawing/2014/main" id="{51EE8545-FC92-AD55-E8AE-973ECE16B1A1}"/>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b="1"/>
            </a:p>
          </p:txBody>
        </p:sp>
        <p:sp>
          <p:nvSpPr>
            <p:cNvPr id="56" name="文本框 55">
              <a:extLst>
                <a:ext uri="{FF2B5EF4-FFF2-40B4-BE49-F238E27FC236}">
                  <a16:creationId xmlns:a16="http://schemas.microsoft.com/office/drawing/2014/main" id="{E875739F-32FC-82BE-3CEB-A885A4DCE675}"/>
                </a:ext>
              </a:extLst>
            </p:cNvPr>
            <p:cNvSpPr txBox="1"/>
            <p:nvPr/>
          </p:nvSpPr>
          <p:spPr>
            <a:xfrm>
              <a:off x="8283416" y="2598389"/>
              <a:ext cx="928308" cy="381737"/>
            </a:xfrm>
            <a:prstGeom prst="rect">
              <a:avLst/>
            </a:prstGeom>
            <a:noFill/>
          </p:spPr>
          <p:txBody>
            <a:bodyPr wrap="none" rtlCol="0">
              <a:spAutoFit/>
            </a:bodyPr>
            <a:lstStyle/>
            <a:p>
              <a:r>
                <a:rPr lang="ja-JP" altLang="en-US" sz="1400" b="1" dirty="0"/>
                <a:t>移項</a:t>
              </a:r>
              <a:endParaRPr lang="zh-CN" altLang="en-US" sz="1400" b="1" dirty="0"/>
            </a:p>
          </p:txBody>
        </p:sp>
        <p:sp>
          <p:nvSpPr>
            <p:cNvPr id="57" name="文本框 56">
              <a:extLst>
                <a:ext uri="{FF2B5EF4-FFF2-40B4-BE49-F238E27FC236}">
                  <a16:creationId xmlns:a16="http://schemas.microsoft.com/office/drawing/2014/main" id="{144AA1C5-4798-394C-1004-00C341758103}"/>
                </a:ext>
              </a:extLst>
            </p:cNvPr>
            <p:cNvSpPr txBox="1"/>
            <p:nvPr/>
          </p:nvSpPr>
          <p:spPr>
            <a:xfrm>
              <a:off x="8278766" y="3111322"/>
              <a:ext cx="895151" cy="648951"/>
            </a:xfrm>
            <a:prstGeom prst="rect">
              <a:avLst/>
            </a:prstGeom>
            <a:noFill/>
          </p:spPr>
          <p:txBody>
            <a:bodyPr wrap="square">
              <a:spAutoFit/>
            </a:bodyPr>
            <a:lstStyle/>
            <a:p>
              <a:r>
                <a:rPr lang="ja-JP" altLang="en-US" sz="1400" b="1" dirty="0"/>
                <a:t>二乗</a:t>
              </a:r>
              <a:endParaRPr lang="zh-CN" altLang="en-US" sz="1400" b="1" dirty="0"/>
            </a:p>
          </p:txBody>
        </p:sp>
      </p:grpSp>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5B3BADD8-4942-F710-07C4-D91DF8246012}"/>
                  </a:ext>
                </a:extLst>
              </p:cNvPr>
              <p:cNvSpPr txBox="1"/>
              <p:nvPr/>
            </p:nvSpPr>
            <p:spPr>
              <a:xfrm>
                <a:off x="9511680" y="5275354"/>
                <a:ext cx="2591844" cy="338554"/>
              </a:xfrm>
              <a:prstGeom prst="rect">
                <a:avLst/>
              </a:prstGeom>
              <a:noFill/>
            </p:spPr>
            <p:txBody>
              <a:bodyPr wrap="square">
                <a:spAutoFit/>
              </a:bodyPr>
              <a:lstStyle/>
              <a:p>
                <a:r>
                  <a:rPr lang="ja-JP" altLang="en-US" sz="1600" dirty="0"/>
                  <a:t>各列は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b="1" i="1" dirty="0" smtClean="0">
                        <a:latin typeface="Cambria Math" panose="02040503050406030204" pitchFamily="18" charset="0"/>
                      </a:rPr>
                      <m:t>𝟏</m:t>
                    </m:r>
                  </m:oMath>
                </a14:m>
                <a:endParaRPr lang="zh-CN" altLang="en-US" sz="1600" b="1" dirty="0"/>
              </a:p>
            </p:txBody>
          </p:sp>
        </mc:Choice>
        <mc:Fallback xmlns="">
          <p:sp>
            <p:nvSpPr>
              <p:cNvPr id="59" name="文本框 58">
                <a:extLst>
                  <a:ext uri="{FF2B5EF4-FFF2-40B4-BE49-F238E27FC236}">
                    <a16:creationId xmlns:a16="http://schemas.microsoft.com/office/drawing/2014/main" id="{5B3BADD8-4942-F710-07C4-D91DF8246012}"/>
                  </a:ext>
                </a:extLst>
              </p:cNvPr>
              <p:cNvSpPr txBox="1">
                <a:spLocks noRot="1" noChangeAspect="1" noMove="1" noResize="1" noEditPoints="1" noAdjustHandles="1" noChangeArrowheads="1" noChangeShapeType="1" noTextEdit="1"/>
              </p:cNvSpPr>
              <p:nvPr/>
            </p:nvSpPr>
            <p:spPr>
              <a:xfrm>
                <a:off x="9511680" y="5275354"/>
                <a:ext cx="2591844" cy="338554"/>
              </a:xfrm>
              <a:prstGeom prst="rect">
                <a:avLst/>
              </a:prstGeom>
              <a:blipFill>
                <a:blip r:embed="rId13"/>
                <a:stretch>
                  <a:fillRect l="-1176" t="-5357"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DCDE2B92-ABD3-982E-D0CC-D4FF17F84EE9}"/>
                  </a:ext>
                </a:extLst>
              </p:cNvPr>
              <p:cNvSpPr txBox="1"/>
              <p:nvPr/>
            </p:nvSpPr>
            <p:spPr>
              <a:xfrm>
                <a:off x="9619401" y="1848567"/>
                <a:ext cx="2484123" cy="338554"/>
              </a:xfrm>
              <a:prstGeom prst="rect">
                <a:avLst/>
              </a:prstGeom>
              <a:noFill/>
            </p:spPr>
            <p:txBody>
              <a:bodyPr wrap="square">
                <a:spAutoFit/>
              </a:bodyPr>
              <a:lstStyle/>
              <a:p>
                <a:r>
                  <a:rPr lang="ja-JP" altLang="en-US" sz="1600" dirty="0"/>
                  <a:t>各行は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b="1" i="1" dirty="0" smtClean="0">
                        <a:latin typeface="Cambria Math" panose="02040503050406030204" pitchFamily="18" charset="0"/>
                      </a:rPr>
                      <m:t>𝟏</m:t>
                    </m:r>
                  </m:oMath>
                </a14:m>
                <a:endParaRPr lang="zh-CN" altLang="en-US" sz="1600" b="1" dirty="0"/>
              </a:p>
            </p:txBody>
          </p:sp>
        </mc:Choice>
        <mc:Fallback xmlns="">
          <p:sp>
            <p:nvSpPr>
              <p:cNvPr id="61" name="文本框 60">
                <a:extLst>
                  <a:ext uri="{FF2B5EF4-FFF2-40B4-BE49-F238E27FC236}">
                    <a16:creationId xmlns:a16="http://schemas.microsoft.com/office/drawing/2014/main" id="{DCDE2B92-ABD3-982E-D0CC-D4FF17F84EE9}"/>
                  </a:ext>
                </a:extLst>
              </p:cNvPr>
              <p:cNvSpPr txBox="1">
                <a:spLocks noRot="1" noChangeAspect="1" noMove="1" noResize="1" noEditPoints="1" noAdjustHandles="1" noChangeArrowheads="1" noChangeShapeType="1" noTextEdit="1"/>
              </p:cNvSpPr>
              <p:nvPr/>
            </p:nvSpPr>
            <p:spPr>
              <a:xfrm>
                <a:off x="9619401" y="1848567"/>
                <a:ext cx="2484123" cy="338554"/>
              </a:xfrm>
              <a:prstGeom prst="rect">
                <a:avLst/>
              </a:prstGeom>
              <a:blipFill>
                <a:blip r:embed="rId14"/>
                <a:stretch>
                  <a:fillRect l="-1474" t="-5357" b="-21429"/>
                </a:stretch>
              </a:blipFill>
            </p:spPr>
            <p:txBody>
              <a:bodyPr/>
              <a:lstStyle/>
              <a:p>
                <a:r>
                  <a:rPr lang="zh-CN" altLang="en-US">
                    <a:noFill/>
                  </a:rPr>
                  <a:t> </a:t>
                </a:r>
              </a:p>
            </p:txBody>
          </p:sp>
        </mc:Fallback>
      </mc:AlternateContent>
      <p:cxnSp>
        <p:nvCxnSpPr>
          <p:cNvPr id="63" name="直接连接符 62">
            <a:extLst>
              <a:ext uri="{FF2B5EF4-FFF2-40B4-BE49-F238E27FC236}">
                <a16:creationId xmlns:a16="http://schemas.microsoft.com/office/drawing/2014/main" id="{6C820DF0-2F18-49A4-54CE-1722C83C110B}"/>
              </a:ext>
            </a:extLst>
          </p:cNvPr>
          <p:cNvCxnSpPr>
            <a:cxnSpLocks/>
          </p:cNvCxnSpPr>
          <p:nvPr/>
        </p:nvCxnSpPr>
        <p:spPr>
          <a:xfrm>
            <a:off x="5671127" y="1043971"/>
            <a:ext cx="0" cy="5514112"/>
          </a:xfrm>
          <a:prstGeom prst="line">
            <a:avLst/>
          </a:prstGeom>
          <a:ln w="28575">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0360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9DC53-51A8-02B8-F195-338D1B4CCEF6}"/>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A2A9E421-186E-C011-D978-F6BC30012DCD}"/>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E68ADB49-29C4-1195-CDF9-7B8EE2C336EE}"/>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0341A61-1730-A554-F3F4-7442C46564B4}"/>
                  </a:ext>
                </a:extLst>
              </p:cNvPr>
              <p:cNvSpPr txBox="1"/>
              <p:nvPr/>
            </p:nvSpPr>
            <p:spPr>
              <a:xfrm>
                <a:off x="75352" y="1370654"/>
                <a:ext cx="7304306" cy="2981842"/>
              </a:xfrm>
              <a:prstGeom prst="rect">
                <a:avLst/>
              </a:prstGeom>
              <a:noFill/>
            </p:spPr>
            <p:txBody>
              <a:bodyPr wrap="square">
                <a:spAutoFit/>
              </a:bodyPr>
              <a:lstStyle/>
              <a:p>
                <a:r>
                  <a:rPr lang="en-US" altLang="ja-JP" sz="2000" b="1" dirty="0"/>
                  <a:t>TSP</a:t>
                </a:r>
                <a:r>
                  <a:rPr lang="ja-JP" altLang="en-US" sz="2000" b="1" dirty="0"/>
                  <a:t>問題の</a:t>
                </a:r>
                <a:r>
                  <a:rPr lang="en-US" altLang="ja-JP" sz="2000" b="1" dirty="0"/>
                  <a:t>QUBO</a:t>
                </a:r>
                <a:r>
                  <a:rPr lang="ja-JP" altLang="en-US" sz="2000" b="1" dirty="0"/>
                  <a:t>モデル</a:t>
                </a:r>
                <a:endParaRPr lang="en-US" altLang="ja-JP" sz="2000" b="1" dirty="0"/>
              </a:p>
              <a:p>
                <a:pPr marL="285750" indent="-285750">
                  <a:buFont typeface="Arial" panose="020B0604020202020204" pitchFamily="34" charset="0"/>
                  <a:buChar char="•"/>
                </a:pPr>
                <a:r>
                  <a:rPr lang="ja-JP" altLang="en-US" sz="2000" dirty="0"/>
                  <a:t>目的関数</a:t>
                </a:r>
                <a:endParaRPr lang="en-US" altLang="ja-JP" sz="2000" dirty="0"/>
              </a:p>
              <a:p>
                <a:pPr marL="285750" indent="-285750">
                  <a:buFont typeface="Arial" panose="020B0604020202020204" pitchFamily="34" charset="0"/>
                  <a:buChar char="•"/>
                </a:pPr>
                <a:r>
                  <a:rPr lang="ja-JP" altLang="en-US" sz="2000" dirty="0"/>
                  <a:t>制約条件から変換された</a:t>
                </a:r>
                <a:r>
                  <a:rPr lang="en-US" altLang="ja-JP" sz="2000" dirty="0"/>
                  <a:t>QUBO</a:t>
                </a:r>
                <a:r>
                  <a:rPr lang="ja-JP" altLang="en-US" sz="2000" dirty="0"/>
                  <a:t>式</a:t>
                </a:r>
              </a:p>
              <a:p>
                <a:endParaRPr lang="en-US" altLang="zh-CN" sz="1600" dirty="0"/>
              </a:p>
              <a:p>
                <a:r>
                  <a:rPr lang="ja-JP" altLang="en-US" sz="2000" b="1" dirty="0"/>
                  <a:t>目的関数　＋   </a:t>
                </a:r>
                <a14:m>
                  <m:oMath xmlns:m="http://schemas.openxmlformats.org/officeDocument/2006/math">
                    <m:r>
                      <a:rPr lang="ja-JP" altLang="en-US" sz="2000" b="1" i="1" smtClean="0">
                        <a:latin typeface="Cambria Math" panose="02040503050406030204" pitchFamily="18" charset="0"/>
                      </a:rPr>
                      <m:t>𝝀</m:t>
                    </m:r>
                  </m:oMath>
                </a14:m>
                <a:r>
                  <a:rPr lang="en-US" altLang="ja-JP" sz="2000" b="1" dirty="0"/>
                  <a:t>*</a:t>
                </a:r>
                <a:r>
                  <a:rPr lang="ja-JP" altLang="en-US" sz="2000" b="1" dirty="0"/>
                  <a:t>制約条件から変換された</a:t>
                </a:r>
                <a:r>
                  <a:rPr lang="en-US" altLang="ja-JP" sz="2000" b="1" dirty="0"/>
                  <a:t>QUBO</a:t>
                </a:r>
                <a:r>
                  <a:rPr lang="ja-JP" altLang="en-US" sz="2000" b="1" dirty="0"/>
                  <a:t>式</a:t>
                </a:r>
                <a:endParaRPr lang="en-US" altLang="ja-JP" sz="2000" b="1" dirty="0"/>
              </a:p>
              <a:p>
                <a:endParaRPr lang="en-US" altLang="zh-CN" sz="1600" dirty="0"/>
              </a:p>
              <a:p>
                <a:pPr/>
                <a14:m>
                  <m:oMathPara xmlns:m="http://schemas.openxmlformats.org/officeDocument/2006/math">
                    <m:oMathParaPr>
                      <m:jc m:val="centerGroup"/>
                    </m:oMathParaPr>
                    <m:oMath xmlns:m="http://schemas.openxmlformats.org/officeDocument/2006/math">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𝑑</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𝑗</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e>
                                      </m:d>
                                      <m:r>
                                        <a:rPr lang="en-US" altLang="zh-CN" sz="1600" i="1">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4</m:t>
                                      </m:r>
                                    </m:sub>
                                  </m:sSub>
                                </m:e>
                              </m:nary>
                            </m:e>
                          </m:nary>
                        </m:e>
                      </m:nary>
                      <m:r>
                        <a:rPr lang="en-US" altLang="zh-CN" sz="1600" b="0" i="1" smtClean="0">
                          <a:latin typeface="Cambria Math" panose="02040503050406030204" pitchFamily="18" charset="0"/>
                          <a:ea typeface="Cambria Math" panose="02040503050406030204" pitchFamily="18" charset="0"/>
                        </a:rPr>
                        <m:t>+</m:t>
                      </m:r>
                      <m:r>
                        <a:rPr lang="zh-CN" altLang="en-US" sz="1600" b="0" i="1" smtClean="0">
                          <a:latin typeface="Cambria Math" panose="02040503050406030204" pitchFamily="18" charset="0"/>
                          <a:ea typeface="Cambria Math" panose="02040503050406030204" pitchFamily="18" charset="0"/>
                        </a:rPr>
                        <m:t>𝜆</m:t>
                      </m:r>
                      <m:d>
                        <m:dPr>
                          <m:ctrlPr>
                            <a:rPr lang="en-US" altLang="zh-CN" sz="1600" b="0" i="1" smtClean="0">
                              <a:latin typeface="Cambria Math" panose="02040503050406030204" pitchFamily="18" charset="0"/>
                              <a:ea typeface="Cambria Math" panose="02040503050406030204" pitchFamily="18" charset="0"/>
                            </a:rPr>
                          </m:ctrlPr>
                        </m:dPr>
                        <m:e>
                          <m:nary>
                            <m:naryPr>
                              <m:chr m:val="∑"/>
                              <m:ctrlPr>
                                <a:rPr lang="zh-CN" altLang="en-US" sz="1600" i="1">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=1</m:t>
                              </m:r>
                            </m:sub>
                            <m:sup>
                              <m:r>
                                <a:rPr lang="en-US" altLang="zh-CN" sz="1600" b="0" i="1" smtClean="0">
                                  <a:latin typeface="Cambria Math" panose="02040503050406030204" pitchFamily="18" charset="0"/>
                                </a:rPr>
                                <m:t>4</m:t>
                              </m:r>
                            </m:sup>
                            <m:e>
                              <m:sSup>
                                <m:sSupPr>
                                  <m:ctrlPr>
                                    <a:rPr lang="en-US" altLang="zh-CN" sz="1600" i="1">
                                      <a:latin typeface="Cambria Math" panose="02040503050406030204" pitchFamily="18" charset="0"/>
                                    </a:rPr>
                                  </m:ctrlPr>
                                </m:sSupPr>
                                <m:e>
                                  <m:d>
                                    <m:dPr>
                                      <m:ctrlPr>
                                        <a:rPr lang="en-US" altLang="zh-CN" sz="1600" i="1">
                                          <a:latin typeface="Cambria Math" panose="02040503050406030204" pitchFamily="18" charset="0"/>
                                        </a:rPr>
                                      </m:ctrlPr>
                                    </m:dPr>
                                    <m:e>
                                      <m:nary>
                                        <m:naryPr>
                                          <m:chr m:val="∑"/>
                                          <m:ctrlPr>
                                            <a:rPr lang="en-US" altLang="zh-CN" sz="1600" i="1">
                                              <a:latin typeface="Cambria Math" panose="02040503050406030204" pitchFamily="18" charset="0"/>
                                            </a:rPr>
                                          </m:ctrlPr>
                                        </m:naryPr>
                                        <m:sub>
                                          <m:r>
                                            <m:rPr>
                                              <m:brk m:alnAt="23"/>
                                            </m:rPr>
                                            <a:rPr lang="en-US" altLang="zh-CN" sz="1600" i="1">
                                              <a:latin typeface="Cambria Math" panose="02040503050406030204" pitchFamily="18" charset="0"/>
                                            </a:rPr>
                                            <m:t>𝑡</m:t>
                                          </m:r>
                                          <m:r>
                                            <a:rPr lang="en-US" altLang="zh-CN" sz="1600" i="1">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𝑡</m:t>
                                              </m:r>
                                            </m:sub>
                                          </m:sSub>
                                        </m:e>
                                      </m:nary>
                                      <m:r>
                                        <a:rPr lang="en-US" altLang="zh-CN" sz="1600" i="1">
                                          <a:latin typeface="Cambria Math" panose="02040503050406030204" pitchFamily="18" charset="0"/>
                                        </a:rPr>
                                        <m:t>−1</m:t>
                                      </m:r>
                                    </m:e>
                                  </m:d>
                                </m:e>
                                <m:sup>
                                  <m:r>
                                    <a:rPr lang="en-US" altLang="zh-CN" sz="1600" i="1">
                                      <a:latin typeface="Cambria Math" panose="02040503050406030204" pitchFamily="18" charset="0"/>
                                    </a:rPr>
                                    <m:t>2</m:t>
                                  </m:r>
                                </m:sup>
                              </m:sSup>
                            </m:e>
                          </m:nary>
                          <m:r>
                            <a:rPr lang="en-US" altLang="zh-CN" sz="1600" b="0" i="1" smtClean="0">
                              <a:latin typeface="Cambria Math" panose="02040503050406030204" pitchFamily="18" charset="0"/>
                            </a:rPr>
                            <m:t>+</m:t>
                          </m:r>
                          <m:nary>
                            <m:naryPr>
                              <m:chr m:val="∑"/>
                              <m:ctrlPr>
                                <a:rPr lang="zh-CN" altLang="en-US" sz="1600" i="1">
                                  <a:latin typeface="Cambria Math" panose="02040503050406030204" pitchFamily="18" charset="0"/>
                                </a:rPr>
                              </m:ctrlPr>
                            </m:naryPr>
                            <m:sub>
                              <m:r>
                                <m:rPr>
                                  <m:brk m:alnAt="23"/>
                                </m:rPr>
                                <a:rPr lang="en-US" altLang="zh-CN" sz="1600" i="1">
                                  <a:latin typeface="Cambria Math" panose="02040503050406030204" pitchFamily="18" charset="0"/>
                                </a:rPr>
                                <m:t>𝑡</m:t>
                              </m:r>
                              <m:r>
                                <a:rPr lang="en-US" altLang="zh-CN" sz="1600" i="1">
                                  <a:latin typeface="Cambria Math" panose="02040503050406030204" pitchFamily="18" charset="0"/>
                                </a:rPr>
                                <m:t>=1</m:t>
                              </m:r>
                            </m:sub>
                            <m:sup>
                              <m:r>
                                <a:rPr lang="en-US" altLang="zh-CN" sz="1600" b="0" i="1" smtClean="0">
                                  <a:latin typeface="Cambria Math" panose="02040503050406030204" pitchFamily="18" charset="0"/>
                                </a:rPr>
                                <m:t>4</m:t>
                              </m:r>
                            </m:sup>
                            <m:e>
                              <m:sSup>
                                <m:sSupPr>
                                  <m:ctrlPr>
                                    <a:rPr lang="en-US" altLang="zh-CN" sz="1600" i="1">
                                      <a:latin typeface="Cambria Math" panose="02040503050406030204" pitchFamily="18" charset="0"/>
                                    </a:rPr>
                                  </m:ctrlPr>
                                </m:sSupPr>
                                <m:e>
                                  <m:d>
                                    <m:dPr>
                                      <m:ctrlPr>
                                        <a:rPr lang="en-US" altLang="zh-CN" sz="1600" i="1">
                                          <a:latin typeface="Cambria Math" panose="02040503050406030204" pitchFamily="18" charset="0"/>
                                        </a:rPr>
                                      </m:ctrlPr>
                                    </m:dPr>
                                    <m:e>
                                      <m:nary>
                                        <m:naryPr>
                                          <m:chr m:val="∑"/>
                                          <m:ctrlPr>
                                            <a:rPr lang="en-US" altLang="zh-CN" sz="1600" i="1">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𝑡</m:t>
                                              </m:r>
                                            </m:sub>
                                          </m:sSub>
                                        </m:e>
                                      </m:nary>
                                      <m:r>
                                        <a:rPr lang="en-US" altLang="zh-CN" sz="1600" i="1">
                                          <a:latin typeface="Cambria Math" panose="02040503050406030204" pitchFamily="18" charset="0"/>
                                        </a:rPr>
                                        <m:t>−1</m:t>
                                      </m:r>
                                    </m:e>
                                  </m:d>
                                </m:e>
                                <m:sup>
                                  <m:r>
                                    <a:rPr lang="en-US" altLang="zh-CN" sz="1600" i="1">
                                      <a:latin typeface="Cambria Math" panose="02040503050406030204" pitchFamily="18" charset="0"/>
                                    </a:rPr>
                                    <m:t>2</m:t>
                                  </m:r>
                                </m:sup>
                              </m:sSup>
                            </m:e>
                          </m:nary>
                        </m:e>
                      </m:d>
                    </m:oMath>
                  </m:oMathPara>
                </a14:m>
                <a:endParaRPr lang="en-US" altLang="zh-CN" sz="1600" dirty="0"/>
              </a:p>
              <a:p>
                <a:endParaRPr lang="en-US" altLang="zh-CN" sz="1600" dirty="0"/>
              </a:p>
            </p:txBody>
          </p:sp>
        </mc:Choice>
        <mc:Fallback xmlns="">
          <p:sp>
            <p:nvSpPr>
              <p:cNvPr id="5" name="文本框 4">
                <a:extLst>
                  <a:ext uri="{FF2B5EF4-FFF2-40B4-BE49-F238E27FC236}">
                    <a16:creationId xmlns:a16="http://schemas.microsoft.com/office/drawing/2014/main" id="{F0341A61-1730-A554-F3F4-7442C46564B4}"/>
                  </a:ext>
                </a:extLst>
              </p:cNvPr>
              <p:cNvSpPr txBox="1">
                <a:spLocks noRot="1" noChangeAspect="1" noMove="1" noResize="1" noEditPoints="1" noAdjustHandles="1" noChangeArrowheads="1" noChangeShapeType="1" noTextEdit="1"/>
              </p:cNvSpPr>
              <p:nvPr/>
            </p:nvSpPr>
            <p:spPr>
              <a:xfrm>
                <a:off x="75352" y="1370654"/>
                <a:ext cx="7304306" cy="2981842"/>
              </a:xfrm>
              <a:prstGeom prst="rect">
                <a:avLst/>
              </a:prstGeom>
              <a:blipFill>
                <a:blip r:embed="rId2"/>
                <a:stretch>
                  <a:fillRect l="-834" t="-1227"/>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D905F554-E854-1C48-65BE-73C46B7CD359}"/>
              </a:ext>
            </a:extLst>
          </p:cNvPr>
          <p:cNvSpPr txBox="1"/>
          <p:nvPr/>
        </p:nvSpPr>
        <p:spPr>
          <a:xfrm>
            <a:off x="6799807" y="1157709"/>
            <a:ext cx="5493812" cy="1754326"/>
          </a:xfrm>
          <a:prstGeom prst="rect">
            <a:avLst/>
          </a:prstGeom>
          <a:noFill/>
        </p:spPr>
        <p:txBody>
          <a:bodyPr wrap="none" rtlCol="0">
            <a:spAutoFit/>
          </a:bodyPr>
          <a:lstStyle/>
          <a:p>
            <a:r>
              <a:rPr lang="ja-JP" altLang="en-US" dirty="0"/>
              <a:t>インスタンスのサイズが大きくなるに連れて</a:t>
            </a:r>
            <a:endParaRPr lang="en-US" altLang="ja-JP" dirty="0"/>
          </a:p>
          <a:p>
            <a:r>
              <a:rPr lang="ja-JP" altLang="en-US" dirty="0"/>
              <a:t>目的関数の二次項の個数が</a:t>
            </a:r>
            <a:r>
              <a:rPr lang="ja-JP" altLang="en-US" b="1" dirty="0"/>
              <a:t>爆発的に増える</a:t>
            </a:r>
            <a:endParaRPr lang="en-US" altLang="ja-JP" b="1" dirty="0"/>
          </a:p>
          <a:p>
            <a:endParaRPr lang="en-US" altLang="zh-CN" dirty="0"/>
          </a:p>
          <a:p>
            <a:r>
              <a:rPr lang="ja-JP" altLang="en-US" dirty="0"/>
              <a:t>ボロノイ図とドロネー三角分割を利用して</a:t>
            </a:r>
            <a:endParaRPr lang="en-US" altLang="ja-JP" dirty="0"/>
          </a:p>
          <a:p>
            <a:r>
              <a:rPr lang="ja-JP" altLang="en-US" dirty="0"/>
              <a:t>通常の完全グラフから</a:t>
            </a:r>
            <a:r>
              <a:rPr lang="ja-JP" altLang="en-US" b="1" dirty="0"/>
              <a:t>辺を削除</a:t>
            </a:r>
            <a:r>
              <a:rPr lang="ja-JP" altLang="en-US" dirty="0"/>
              <a:t>して</a:t>
            </a:r>
            <a:endParaRPr lang="en-US" altLang="ja-JP" dirty="0"/>
          </a:p>
          <a:p>
            <a:r>
              <a:rPr lang="ja-JP" altLang="en-US" dirty="0"/>
              <a:t>目的関数の</a:t>
            </a:r>
            <a:r>
              <a:rPr lang="ja-JP" altLang="en-US" b="1" dirty="0"/>
              <a:t>二次項の個数を削減する</a:t>
            </a:r>
            <a:r>
              <a:rPr lang="ja-JP" altLang="en-US" dirty="0"/>
              <a:t>手法を提案する</a:t>
            </a:r>
            <a:endParaRPr lang="en-US" altLang="zh-CN"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ACF4CD6-CE7F-72E4-81E2-AE29D11EBCED}"/>
                  </a:ext>
                </a:extLst>
              </p:cNvPr>
              <p:cNvSpPr txBox="1"/>
              <p:nvPr/>
            </p:nvSpPr>
            <p:spPr>
              <a:xfrm>
                <a:off x="7566148" y="329286"/>
                <a:ext cx="4234471" cy="523220"/>
              </a:xfrm>
              <a:prstGeom prst="rect">
                <a:avLst/>
              </a:prstGeom>
              <a:noFill/>
              <a:ln>
                <a:solidFill>
                  <a:schemeClr val="tx1"/>
                </a:solidFill>
              </a:ln>
            </p:spPr>
            <p:txBody>
              <a:bodyPr wrap="square">
                <a:spAutoFit/>
              </a:bodyPr>
              <a:lstStyle/>
              <a:p>
                <a14:m>
                  <m:oMath xmlns:m="http://schemas.openxmlformats.org/officeDocument/2006/math">
                    <m:r>
                      <a:rPr lang="zh-CN" altLang="en-US" sz="1400" b="0" i="1" smtClean="0">
                        <a:latin typeface="Cambria Math" panose="02040503050406030204" pitchFamily="18" charset="0"/>
                        <a:ea typeface="Cambria Math" panose="02040503050406030204" pitchFamily="18" charset="0"/>
                      </a:rPr>
                      <m:t>𝜆</m:t>
                    </m:r>
                  </m:oMath>
                </a14:m>
                <a:r>
                  <a:rPr lang="ja-JP" altLang="en-US" sz="1400" dirty="0"/>
                  <a:t>：ペナルティー係数（通常は距離行列の最大値）</a:t>
                </a:r>
                <a:endParaRPr lang="en-US" altLang="ja-JP" sz="1400" dirty="0"/>
              </a:p>
              <a:p>
                <a:r>
                  <a:rPr lang="ja-JP" altLang="en-US" sz="1400" dirty="0"/>
                  <a:t>制約条件が違反すると式の値を増加させる</a:t>
                </a:r>
                <a:endParaRPr lang="zh-CN" altLang="en-US" sz="1400" dirty="0"/>
              </a:p>
            </p:txBody>
          </p:sp>
        </mc:Choice>
        <mc:Fallback xmlns="">
          <p:sp>
            <p:nvSpPr>
              <p:cNvPr id="6" name="文本框 5">
                <a:extLst>
                  <a:ext uri="{FF2B5EF4-FFF2-40B4-BE49-F238E27FC236}">
                    <a16:creationId xmlns:a16="http://schemas.microsoft.com/office/drawing/2014/main" id="{C9585FD7-62A3-8D0F-3C55-EC76B6223FE6}"/>
                  </a:ext>
                </a:extLst>
              </p:cNvPr>
              <p:cNvSpPr txBox="1">
                <a:spLocks noRot="1" noChangeAspect="1" noMove="1" noResize="1" noEditPoints="1" noAdjustHandles="1" noChangeArrowheads="1" noChangeShapeType="1" noTextEdit="1"/>
              </p:cNvSpPr>
              <p:nvPr/>
            </p:nvSpPr>
            <p:spPr>
              <a:xfrm>
                <a:off x="7566148" y="329286"/>
                <a:ext cx="4234471" cy="523220"/>
              </a:xfrm>
              <a:prstGeom prst="rect">
                <a:avLst/>
              </a:prstGeom>
              <a:blipFill>
                <a:blip r:embed="rId6"/>
                <a:stretch>
                  <a:fillRect l="-287" t="-1136" b="-10227"/>
                </a:stretch>
              </a:blipFill>
              <a:ln>
                <a:solidFill>
                  <a:schemeClr val="tx1"/>
                </a:solidFill>
              </a:ln>
            </p:spPr>
            <p:txBody>
              <a:bodyPr/>
              <a:lstStyle/>
              <a:p>
                <a:r>
                  <a:rPr lang="zh-CN" altLang="en-US">
                    <a:noFill/>
                  </a:rPr>
                  <a:t> </a:t>
                </a:r>
              </a:p>
            </p:txBody>
          </p:sp>
        </mc:Fallback>
      </mc:AlternateContent>
      <p:grpSp>
        <p:nvGrpSpPr>
          <p:cNvPr id="30" name="组合 29">
            <a:extLst>
              <a:ext uri="{FF2B5EF4-FFF2-40B4-BE49-F238E27FC236}">
                <a16:creationId xmlns:a16="http://schemas.microsoft.com/office/drawing/2014/main" id="{A6A5FDCD-3729-5F35-B7B7-35410AABCE4E}"/>
              </a:ext>
            </a:extLst>
          </p:cNvPr>
          <p:cNvGrpSpPr/>
          <p:nvPr/>
        </p:nvGrpSpPr>
        <p:grpSpPr>
          <a:xfrm>
            <a:off x="6266135" y="4583460"/>
            <a:ext cx="5726151" cy="2187046"/>
            <a:chOff x="6193637" y="3864077"/>
            <a:chExt cx="5726151" cy="2187046"/>
          </a:xfrm>
        </p:grpSpPr>
        <p:grpSp>
          <p:nvGrpSpPr>
            <p:cNvPr id="10" name="组合 9">
              <a:extLst>
                <a:ext uri="{FF2B5EF4-FFF2-40B4-BE49-F238E27FC236}">
                  <a16:creationId xmlns:a16="http://schemas.microsoft.com/office/drawing/2014/main" id="{07BD6BBB-6390-EC13-7A7D-A70D17042C0F}"/>
                </a:ext>
              </a:extLst>
            </p:cNvPr>
            <p:cNvGrpSpPr/>
            <p:nvPr/>
          </p:nvGrpSpPr>
          <p:grpSpPr>
            <a:xfrm>
              <a:off x="6193637" y="3864077"/>
              <a:ext cx="1912205" cy="1569660"/>
              <a:chOff x="886691" y="3441643"/>
              <a:chExt cx="1907308" cy="1565640"/>
            </a:xfrm>
          </p:grpSpPr>
          <p:sp>
            <p:nvSpPr>
              <p:cNvPr id="11" name="椭圆 10">
                <a:extLst>
                  <a:ext uri="{FF2B5EF4-FFF2-40B4-BE49-F238E27FC236}">
                    <a16:creationId xmlns:a16="http://schemas.microsoft.com/office/drawing/2014/main" id="{7525705D-26B1-598D-86BA-3B8C78F3884A}"/>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1</a:t>
                </a:r>
                <a:endParaRPr lang="zh-CN" altLang="en-US" sz="2000" b="1" dirty="0"/>
              </a:p>
            </p:txBody>
          </p:sp>
          <p:sp>
            <p:nvSpPr>
              <p:cNvPr id="12" name="椭圆 11">
                <a:extLst>
                  <a:ext uri="{FF2B5EF4-FFF2-40B4-BE49-F238E27FC236}">
                    <a16:creationId xmlns:a16="http://schemas.microsoft.com/office/drawing/2014/main" id="{9AEF5B84-DD78-4D24-D1DA-DA5E06886F56}"/>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4</a:t>
                </a:r>
                <a:endParaRPr lang="zh-CN" altLang="en-US" sz="2000" b="1" dirty="0"/>
              </a:p>
            </p:txBody>
          </p:sp>
          <p:sp>
            <p:nvSpPr>
              <p:cNvPr id="15" name="椭圆 14">
                <a:extLst>
                  <a:ext uri="{FF2B5EF4-FFF2-40B4-BE49-F238E27FC236}">
                    <a16:creationId xmlns:a16="http://schemas.microsoft.com/office/drawing/2014/main" id="{CCBE9095-F48D-724C-FF01-8D52DD51F0C7}"/>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2</a:t>
                </a:r>
                <a:endParaRPr lang="zh-CN" altLang="en-US" sz="2000" b="1" dirty="0"/>
              </a:p>
            </p:txBody>
          </p:sp>
          <p:sp>
            <p:nvSpPr>
              <p:cNvPr id="16" name="椭圆 15">
                <a:extLst>
                  <a:ext uri="{FF2B5EF4-FFF2-40B4-BE49-F238E27FC236}">
                    <a16:creationId xmlns:a16="http://schemas.microsoft.com/office/drawing/2014/main" id="{AE5F3D21-2960-1874-409F-DFB4840BEAF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3</a:t>
                </a:r>
                <a:endParaRPr lang="zh-CN" altLang="en-US" sz="2000" b="1" dirty="0"/>
              </a:p>
            </p:txBody>
          </p:sp>
          <p:sp>
            <p:nvSpPr>
              <p:cNvPr id="17" name="椭圆 16">
                <a:extLst>
                  <a:ext uri="{FF2B5EF4-FFF2-40B4-BE49-F238E27FC236}">
                    <a16:creationId xmlns:a16="http://schemas.microsoft.com/office/drawing/2014/main" id="{8BFF46E4-B0CD-8DE2-815F-C5217351C147}"/>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5</a:t>
                </a:r>
                <a:endParaRPr lang="zh-CN" altLang="en-US" sz="2000" b="1" dirty="0"/>
              </a:p>
            </p:txBody>
          </p:sp>
          <p:cxnSp>
            <p:nvCxnSpPr>
              <p:cNvPr id="18" name="直接连接符 17">
                <a:extLst>
                  <a:ext uri="{FF2B5EF4-FFF2-40B4-BE49-F238E27FC236}">
                    <a16:creationId xmlns:a16="http://schemas.microsoft.com/office/drawing/2014/main" id="{7D99E8D4-4C16-7E1A-60CB-D2EC0930B4C0}"/>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FCFF9EC6-FC6E-281A-3973-36239395B852}"/>
                  </a:ext>
                </a:extLst>
              </p:cNvPr>
              <p:cNvCxnSpPr>
                <a:stCxn id="11" idx="5"/>
                <a:endCxn id="16"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9FE5730-2330-848B-2F11-39AB6261366C}"/>
                  </a:ext>
                </a:extLst>
              </p:cNvPr>
              <p:cNvCxnSpPr>
                <a:stCxn id="11" idx="5"/>
                <a:endCxn id="12"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1B44969B-8A7E-71CA-D56C-46E74D890783}"/>
                  </a:ext>
                </a:extLst>
              </p:cNvPr>
              <p:cNvCxnSpPr>
                <a:stCxn id="11" idx="5"/>
                <a:endCxn id="17"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1A81D027-731F-24D7-4CCF-CD62B9D26A66}"/>
                  </a:ext>
                </a:extLst>
              </p:cNvPr>
              <p:cNvCxnSpPr>
                <a:stCxn id="15" idx="3"/>
                <a:endCxn id="16"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93EF72D-BD76-3D31-24D3-C9516D57D9CC}"/>
                  </a:ext>
                </a:extLst>
              </p:cNvPr>
              <p:cNvCxnSpPr>
                <a:stCxn id="15" idx="3"/>
                <a:endCxn id="12"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5F70BB3E-8F64-739B-345E-5997CC731992}"/>
                  </a:ext>
                </a:extLst>
              </p:cNvPr>
              <p:cNvCxnSpPr>
                <a:stCxn id="15" idx="3"/>
                <a:endCxn id="17"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56207A85-132B-9914-572F-DE5F7E40C592}"/>
                  </a:ext>
                </a:extLst>
              </p:cNvPr>
              <p:cNvCxnSpPr>
                <a:stCxn id="16" idx="1"/>
                <a:endCxn id="12"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5C9574A9-DBA3-BBC5-1FAD-A3D0F85BF4F3}"/>
                  </a:ext>
                </a:extLst>
              </p:cNvPr>
              <p:cNvCxnSpPr>
                <a:stCxn id="16" idx="1"/>
                <a:endCxn id="17"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CB28373A-A9A0-CF88-1622-D21E35D84EF2}"/>
                  </a:ext>
                </a:extLst>
              </p:cNvPr>
              <p:cNvCxnSpPr>
                <a:stCxn id="12" idx="0"/>
                <a:endCxn id="17"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7" name="组合 46">
              <a:extLst>
                <a:ext uri="{FF2B5EF4-FFF2-40B4-BE49-F238E27FC236}">
                  <a16:creationId xmlns:a16="http://schemas.microsoft.com/office/drawing/2014/main" id="{B2592058-7674-6B5B-3AAD-7704D7FCFF94}"/>
                </a:ext>
              </a:extLst>
            </p:cNvPr>
            <p:cNvGrpSpPr/>
            <p:nvPr/>
          </p:nvGrpSpPr>
          <p:grpSpPr>
            <a:xfrm>
              <a:off x="8041049" y="4301445"/>
              <a:ext cx="2031325" cy="760128"/>
              <a:chOff x="8969674" y="4777294"/>
              <a:chExt cx="2031325" cy="760128"/>
            </a:xfrm>
          </p:grpSpPr>
          <p:sp>
            <p:nvSpPr>
              <p:cNvPr id="44" name="箭头: 右 43">
                <a:extLst>
                  <a:ext uri="{FF2B5EF4-FFF2-40B4-BE49-F238E27FC236}">
                    <a16:creationId xmlns:a16="http://schemas.microsoft.com/office/drawing/2014/main" id="{FF613710-A931-435F-F5C3-2842B9ADD020}"/>
                  </a:ext>
                </a:extLst>
              </p:cNvPr>
              <p:cNvSpPr/>
              <p:nvPr/>
            </p:nvSpPr>
            <p:spPr>
              <a:xfrm>
                <a:off x="9378439" y="5082854"/>
                <a:ext cx="1208948" cy="126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a:p>
            </p:txBody>
          </p:sp>
          <p:sp>
            <p:nvSpPr>
              <p:cNvPr id="45" name="文本框 44">
                <a:extLst>
                  <a:ext uri="{FF2B5EF4-FFF2-40B4-BE49-F238E27FC236}">
                    <a16:creationId xmlns:a16="http://schemas.microsoft.com/office/drawing/2014/main" id="{2D41E0CE-0E85-D338-7C35-FCD4BE8B0FAE}"/>
                  </a:ext>
                </a:extLst>
              </p:cNvPr>
              <p:cNvSpPr txBox="1"/>
              <p:nvPr/>
            </p:nvSpPr>
            <p:spPr>
              <a:xfrm>
                <a:off x="8969674" y="4777294"/>
                <a:ext cx="2031325" cy="338554"/>
              </a:xfrm>
              <a:prstGeom prst="rect">
                <a:avLst/>
              </a:prstGeom>
              <a:noFill/>
            </p:spPr>
            <p:txBody>
              <a:bodyPr wrap="none" rtlCol="0">
                <a:spAutoFit/>
              </a:bodyPr>
              <a:lstStyle/>
              <a:p>
                <a:r>
                  <a:rPr lang="ja-JP" altLang="en-US" sz="1600" b="1" dirty="0"/>
                  <a:t>ドロネー三角形分割</a:t>
                </a:r>
                <a:endParaRPr lang="zh-CN" altLang="en-US" sz="1600" b="1" dirty="0"/>
              </a:p>
            </p:txBody>
          </p:sp>
          <p:sp>
            <p:nvSpPr>
              <p:cNvPr id="46" name="文本框 45">
                <a:extLst>
                  <a:ext uri="{FF2B5EF4-FFF2-40B4-BE49-F238E27FC236}">
                    <a16:creationId xmlns:a16="http://schemas.microsoft.com/office/drawing/2014/main" id="{122DB30D-5A1E-95DC-48BD-6D76ED4D417F}"/>
                  </a:ext>
                </a:extLst>
              </p:cNvPr>
              <p:cNvSpPr txBox="1"/>
              <p:nvPr/>
            </p:nvSpPr>
            <p:spPr>
              <a:xfrm>
                <a:off x="9375591" y="5198868"/>
                <a:ext cx="1210588" cy="338554"/>
              </a:xfrm>
              <a:prstGeom prst="rect">
                <a:avLst/>
              </a:prstGeom>
              <a:noFill/>
            </p:spPr>
            <p:txBody>
              <a:bodyPr wrap="none" rtlCol="0">
                <a:spAutoFit/>
              </a:bodyPr>
              <a:lstStyle/>
              <a:p>
                <a:r>
                  <a:rPr lang="ja-JP" altLang="en-US" sz="1600" b="1" dirty="0"/>
                  <a:t>ボロノイ図</a:t>
                </a:r>
                <a:endParaRPr lang="zh-CN" altLang="en-US" sz="1600" b="1" dirty="0"/>
              </a:p>
            </p:txBody>
          </p:sp>
        </p:grpSp>
        <p:sp>
          <p:nvSpPr>
            <p:cNvPr id="48" name="文本框 47">
              <a:extLst>
                <a:ext uri="{FF2B5EF4-FFF2-40B4-BE49-F238E27FC236}">
                  <a16:creationId xmlns:a16="http://schemas.microsoft.com/office/drawing/2014/main" id="{5BD4583C-FF6D-2E6B-4F1D-1AC1DFFDB45D}"/>
                </a:ext>
              </a:extLst>
            </p:cNvPr>
            <p:cNvSpPr txBox="1"/>
            <p:nvPr/>
          </p:nvSpPr>
          <p:spPr>
            <a:xfrm>
              <a:off x="6575176" y="5554681"/>
              <a:ext cx="1210588" cy="338554"/>
            </a:xfrm>
            <a:prstGeom prst="rect">
              <a:avLst/>
            </a:prstGeom>
            <a:noFill/>
          </p:spPr>
          <p:txBody>
            <a:bodyPr wrap="none" rtlCol="0">
              <a:spAutoFit/>
            </a:bodyPr>
            <a:lstStyle/>
            <a:p>
              <a:r>
                <a:rPr lang="ja-JP" altLang="en-US" sz="1600" b="1" dirty="0"/>
                <a:t>完全グラフ</a:t>
              </a:r>
              <a:endParaRPr lang="zh-CN" altLang="en-US" sz="1600" b="1" dirty="0"/>
            </a:p>
          </p:txBody>
        </p:sp>
        <p:sp>
          <p:nvSpPr>
            <p:cNvPr id="49" name="文本框 48">
              <a:extLst>
                <a:ext uri="{FF2B5EF4-FFF2-40B4-BE49-F238E27FC236}">
                  <a16:creationId xmlns:a16="http://schemas.microsoft.com/office/drawing/2014/main" id="{C99F8907-1773-49A3-4182-492AC7E02018}"/>
                </a:ext>
              </a:extLst>
            </p:cNvPr>
            <p:cNvSpPr txBox="1"/>
            <p:nvPr/>
          </p:nvSpPr>
          <p:spPr>
            <a:xfrm>
              <a:off x="10486795" y="5466348"/>
              <a:ext cx="1210588" cy="584775"/>
            </a:xfrm>
            <a:prstGeom prst="rect">
              <a:avLst/>
            </a:prstGeom>
            <a:noFill/>
          </p:spPr>
          <p:txBody>
            <a:bodyPr wrap="none" rtlCol="0">
              <a:spAutoFit/>
            </a:bodyPr>
            <a:lstStyle/>
            <a:p>
              <a:r>
                <a:rPr lang="ja-JP" altLang="en-US" sz="1600" b="1" dirty="0"/>
                <a:t>制限された</a:t>
              </a:r>
              <a:endParaRPr lang="en-US" altLang="ja-JP" sz="1600" b="1" dirty="0"/>
            </a:p>
            <a:p>
              <a:r>
                <a:rPr lang="ja-JP" altLang="en-US" sz="1600" b="1" dirty="0"/>
                <a:t>グラフ</a:t>
              </a:r>
              <a:endParaRPr lang="zh-CN" altLang="en-US" sz="1600" b="1" dirty="0"/>
            </a:p>
          </p:txBody>
        </p:sp>
        <p:grpSp>
          <p:nvGrpSpPr>
            <p:cNvPr id="8" name="组合 7">
              <a:extLst>
                <a:ext uri="{FF2B5EF4-FFF2-40B4-BE49-F238E27FC236}">
                  <a16:creationId xmlns:a16="http://schemas.microsoft.com/office/drawing/2014/main" id="{923583DC-0A9E-B9DC-551F-46380069B1B2}"/>
                </a:ext>
              </a:extLst>
            </p:cNvPr>
            <p:cNvGrpSpPr/>
            <p:nvPr/>
          </p:nvGrpSpPr>
          <p:grpSpPr>
            <a:xfrm>
              <a:off x="10007583" y="3864078"/>
              <a:ext cx="1912205" cy="1569660"/>
              <a:chOff x="886691" y="3441643"/>
              <a:chExt cx="1907308" cy="1565640"/>
            </a:xfrm>
          </p:grpSpPr>
          <p:sp>
            <p:nvSpPr>
              <p:cNvPr id="9" name="椭圆 8">
                <a:extLst>
                  <a:ext uri="{FF2B5EF4-FFF2-40B4-BE49-F238E27FC236}">
                    <a16:creationId xmlns:a16="http://schemas.microsoft.com/office/drawing/2014/main" id="{4D947D3E-CF39-9EAF-8ED5-BDC295703B43}"/>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1</a:t>
                </a:r>
                <a:endParaRPr lang="zh-CN" altLang="en-US" sz="2000" b="1" dirty="0"/>
              </a:p>
            </p:txBody>
          </p:sp>
          <p:sp>
            <p:nvSpPr>
              <p:cNvPr id="13" name="椭圆 12">
                <a:extLst>
                  <a:ext uri="{FF2B5EF4-FFF2-40B4-BE49-F238E27FC236}">
                    <a16:creationId xmlns:a16="http://schemas.microsoft.com/office/drawing/2014/main" id="{5BBF2D91-30A6-47A2-5FAE-0E685543049C}"/>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4</a:t>
                </a:r>
                <a:endParaRPr lang="zh-CN" altLang="en-US" sz="2000" b="1" dirty="0"/>
              </a:p>
            </p:txBody>
          </p:sp>
          <p:sp>
            <p:nvSpPr>
              <p:cNvPr id="50" name="椭圆 49">
                <a:extLst>
                  <a:ext uri="{FF2B5EF4-FFF2-40B4-BE49-F238E27FC236}">
                    <a16:creationId xmlns:a16="http://schemas.microsoft.com/office/drawing/2014/main" id="{062D7F46-B8FD-3CB9-1FC6-040A0FB3317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2</a:t>
                </a:r>
                <a:endParaRPr lang="zh-CN" altLang="en-US" sz="2000" b="1" dirty="0"/>
              </a:p>
            </p:txBody>
          </p:sp>
          <p:sp>
            <p:nvSpPr>
              <p:cNvPr id="51" name="椭圆 50">
                <a:extLst>
                  <a:ext uri="{FF2B5EF4-FFF2-40B4-BE49-F238E27FC236}">
                    <a16:creationId xmlns:a16="http://schemas.microsoft.com/office/drawing/2014/main" id="{2DD6FE38-8D57-FD6E-1C0C-D202B2F8358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3</a:t>
                </a:r>
                <a:endParaRPr lang="zh-CN" altLang="en-US" sz="2000" b="1" dirty="0"/>
              </a:p>
            </p:txBody>
          </p:sp>
          <p:sp>
            <p:nvSpPr>
              <p:cNvPr id="52" name="椭圆 51">
                <a:extLst>
                  <a:ext uri="{FF2B5EF4-FFF2-40B4-BE49-F238E27FC236}">
                    <a16:creationId xmlns:a16="http://schemas.microsoft.com/office/drawing/2014/main" id="{B6985FE6-EDA3-469B-9F1C-6824165D827C}"/>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5</a:t>
                </a:r>
                <a:endParaRPr lang="zh-CN" altLang="en-US" sz="2000" b="1" dirty="0"/>
              </a:p>
            </p:txBody>
          </p:sp>
          <p:cxnSp>
            <p:nvCxnSpPr>
              <p:cNvPr id="53" name="直接连接符 52">
                <a:extLst>
                  <a:ext uri="{FF2B5EF4-FFF2-40B4-BE49-F238E27FC236}">
                    <a16:creationId xmlns:a16="http://schemas.microsoft.com/office/drawing/2014/main" id="{CE45BED1-4AF1-0136-79A4-7EC735E80ACC}"/>
                  </a:ext>
                </a:extLst>
              </p:cNvPr>
              <p:cNvCxnSpPr>
                <a:cxnSpLocks/>
                <a:stCxn id="9" idx="5"/>
                <a:endCxn id="50"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B1A257AB-94B3-10D8-0526-A78D64E186D0}"/>
                  </a:ext>
                </a:extLst>
              </p:cNvPr>
              <p:cNvCxnSpPr>
                <a:stCxn id="9" idx="5"/>
                <a:endCxn id="51"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EBA99527-5590-4366-5960-EEBB37B493A6}"/>
                  </a:ext>
                </a:extLst>
              </p:cNvPr>
              <p:cNvCxnSpPr>
                <a:stCxn id="9" idx="5"/>
                <a:endCxn id="1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FE00C1AE-4D33-7E8C-39FB-564B1A9659B0}"/>
                  </a:ext>
                </a:extLst>
              </p:cNvPr>
              <p:cNvCxnSpPr>
                <a:stCxn id="9" idx="5"/>
                <a:endCxn id="52"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直接连接符 56">
                <a:extLst>
                  <a:ext uri="{FF2B5EF4-FFF2-40B4-BE49-F238E27FC236}">
                    <a16:creationId xmlns:a16="http://schemas.microsoft.com/office/drawing/2014/main" id="{FECCD804-0FAF-76FF-06EE-3EF679F4A049}"/>
                  </a:ext>
                </a:extLst>
              </p:cNvPr>
              <p:cNvCxnSpPr>
                <a:stCxn id="50" idx="3"/>
                <a:endCxn id="51"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DC82C192-420B-0889-F01D-B6775A616063}"/>
                  </a:ext>
                </a:extLst>
              </p:cNvPr>
              <p:cNvCxnSpPr>
                <a:stCxn id="50" idx="3"/>
                <a:endCxn id="1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直接连接符 58">
                <a:extLst>
                  <a:ext uri="{FF2B5EF4-FFF2-40B4-BE49-F238E27FC236}">
                    <a16:creationId xmlns:a16="http://schemas.microsoft.com/office/drawing/2014/main" id="{638FBD7C-18F8-6956-78D2-34EE2E9245D0}"/>
                  </a:ext>
                </a:extLst>
              </p:cNvPr>
              <p:cNvCxnSpPr>
                <a:stCxn id="50" idx="3"/>
                <a:endCxn id="52" idx="7"/>
              </p:cNvCxnSpPr>
              <p:nvPr/>
            </p:nvCxnSpPr>
            <p:spPr>
              <a:xfrm flipH="1">
                <a:off x="1154737" y="3820717"/>
                <a:ext cx="1103170" cy="361953"/>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60" name="直接连接符 59">
                <a:extLst>
                  <a:ext uri="{FF2B5EF4-FFF2-40B4-BE49-F238E27FC236}">
                    <a16:creationId xmlns:a16="http://schemas.microsoft.com/office/drawing/2014/main" id="{97CCEA35-F9D2-F327-52EE-6F000A510CE6}"/>
                  </a:ext>
                </a:extLst>
              </p:cNvPr>
              <p:cNvCxnSpPr>
                <a:stCxn id="51" idx="1"/>
                <a:endCxn id="1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直接连接符 60">
                <a:extLst>
                  <a:ext uri="{FF2B5EF4-FFF2-40B4-BE49-F238E27FC236}">
                    <a16:creationId xmlns:a16="http://schemas.microsoft.com/office/drawing/2014/main" id="{ADCAD8B1-4251-E74D-6563-F4BD481EC6A4}"/>
                  </a:ext>
                </a:extLst>
              </p:cNvPr>
              <p:cNvCxnSpPr>
                <a:stCxn id="51" idx="1"/>
                <a:endCxn id="52" idx="7"/>
              </p:cNvCxnSpPr>
              <p:nvPr/>
            </p:nvCxnSpPr>
            <p:spPr>
              <a:xfrm flipH="1" flipV="1">
                <a:off x="1154737" y="4182670"/>
                <a:ext cx="1371216" cy="445539"/>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F53C00A0-D809-198B-563B-7F071DF3103B}"/>
                  </a:ext>
                </a:extLst>
              </p:cNvPr>
              <p:cNvCxnSpPr>
                <a:stCxn id="13" idx="0"/>
                <a:endCxn id="52"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229C78C1-06F4-6050-E7AE-A76FDD0F2AC3}"/>
                  </a:ext>
                </a:extLst>
              </p:cNvPr>
              <p:cNvSpPr txBox="1"/>
              <p:nvPr/>
            </p:nvSpPr>
            <p:spPr>
              <a:xfrm>
                <a:off x="188441" y="4617214"/>
                <a:ext cx="4490795" cy="1631216"/>
              </a:xfrm>
              <a:prstGeom prst="rect">
                <a:avLst/>
              </a:prstGeom>
              <a:noFill/>
            </p:spPr>
            <p:txBody>
              <a:bodyPr wrap="square">
                <a:spAutoFit/>
              </a:bodyPr>
              <a:lstStyle/>
              <a:p>
                <a:r>
                  <a:rPr lang="ja-JP" altLang="en-US" sz="2000" dirty="0"/>
                  <a:t>町</a:t>
                </a:r>
                <a:r>
                  <a:rPr lang="ja-JP" altLang="en-US" sz="2000" b="1" dirty="0"/>
                  <a:t>四つ</a:t>
                </a:r>
                <a:r>
                  <a:rPr lang="ja-JP" altLang="en-US" sz="2000" dirty="0"/>
                  <a:t>あるインスタンス</a:t>
                </a:r>
                <a:endParaRPr lang="en-US" altLang="ja-JP" sz="2000" dirty="0"/>
              </a:p>
              <a:p>
                <a:r>
                  <a:rPr lang="ja-JP" altLang="en-US" sz="2000" b="1" dirty="0">
                    <a:solidFill>
                      <a:srgbClr val="FF0000"/>
                    </a:solidFill>
                  </a:rPr>
                  <a:t>二次項の個数</a:t>
                </a:r>
                <a:r>
                  <a:rPr lang="ja-JP" altLang="en-US" sz="2000" dirty="0"/>
                  <a:t>：</a:t>
                </a:r>
                <a14:m>
                  <m:oMath xmlns:m="http://schemas.openxmlformats.org/officeDocument/2006/math">
                    <m:r>
                      <a:rPr lang="en-US" altLang="ja-JP" sz="2000" b="0" i="1" smtClean="0">
                        <a:solidFill>
                          <a:schemeClr val="tx1"/>
                        </a:solidFill>
                        <a:latin typeface="Cambria Math" panose="02040503050406030204" pitchFamily="18" charset="0"/>
                      </a:rPr>
                      <m:t>96</m:t>
                    </m:r>
                  </m:oMath>
                </a14:m>
                <a:endParaRPr lang="en-US" altLang="ja-JP" sz="2000" dirty="0">
                  <a:solidFill>
                    <a:schemeClr val="tx1"/>
                  </a:solidFill>
                </a:endParaRPr>
              </a:p>
              <a:p>
                <a:endParaRPr lang="en-US" altLang="zh-CN" sz="2000" dirty="0"/>
              </a:p>
              <a:p>
                <a:r>
                  <a:rPr lang="ja-JP" altLang="en-US" sz="2000" dirty="0"/>
                  <a:t>町</a:t>
                </a:r>
                <a14:m>
                  <m:oMath xmlns:m="http://schemas.openxmlformats.org/officeDocument/2006/math">
                    <m:r>
                      <a:rPr lang="en-US" altLang="ja-JP" sz="2000" b="1" i="1" smtClean="0">
                        <a:latin typeface="Cambria Math" panose="02040503050406030204" pitchFamily="18" charset="0"/>
                      </a:rPr>
                      <m:t>𝒏</m:t>
                    </m:r>
                  </m:oMath>
                </a14:m>
                <a:r>
                  <a:rPr lang="ja-JP" altLang="en-US" sz="2000" dirty="0"/>
                  <a:t>個あるインスタンスで</a:t>
                </a:r>
                <a:endParaRPr lang="en-US" altLang="ja-JP" sz="2000" dirty="0"/>
              </a:p>
              <a:p>
                <a:r>
                  <a:rPr lang="ja-JP" altLang="en-US" sz="2000" b="1" dirty="0">
                    <a:solidFill>
                      <a:srgbClr val="FF0000"/>
                    </a:solidFill>
                  </a:rPr>
                  <a:t>二次項の個数</a:t>
                </a:r>
                <a:r>
                  <a:rPr lang="ja-JP" altLang="en-US" sz="2000" dirty="0"/>
                  <a:t>：</a:t>
                </a:r>
                <a14:m>
                  <m:oMath xmlns:m="http://schemas.openxmlformats.org/officeDocument/2006/math">
                    <m:r>
                      <a:rPr lang="en-US" altLang="ja-JP" sz="2000" b="0" i="0" smtClean="0">
                        <a:latin typeface="Cambria Math" panose="02040503050406030204" pitchFamily="18" charset="0"/>
                      </a:rPr>
                      <m:t>2</m:t>
                    </m:r>
                    <m:sSup>
                      <m:sSupPr>
                        <m:ctrlPr>
                          <a:rPr lang="en-US" altLang="ja-JP" sz="2000" i="1" smtClean="0">
                            <a:latin typeface="Cambria Math" panose="02040503050406030204" pitchFamily="18" charset="0"/>
                          </a:rPr>
                        </m:ctrlPr>
                      </m:sSupPr>
                      <m:e>
                        <m:r>
                          <a:rPr lang="en-US" altLang="ja-JP" sz="2000" b="0" i="1" smtClean="0">
                            <a:latin typeface="Cambria Math" panose="02040503050406030204" pitchFamily="18" charset="0"/>
                          </a:rPr>
                          <m:t>𝑛</m:t>
                        </m:r>
                      </m:e>
                      <m:sup>
                        <m:r>
                          <a:rPr lang="en-US" altLang="ja-JP" sz="2000" b="0" i="1" smtClean="0">
                            <a:latin typeface="Cambria Math" panose="02040503050406030204" pitchFamily="18" charset="0"/>
                          </a:rPr>
                          <m:t>2</m:t>
                        </m:r>
                      </m:sup>
                    </m:sSup>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𝑛</m:t>
                        </m:r>
                        <m:r>
                          <a:rPr lang="en-US" altLang="ja-JP" sz="2000" b="0" i="1" smtClean="0">
                            <a:latin typeface="Cambria Math" panose="02040503050406030204" pitchFamily="18" charset="0"/>
                          </a:rPr>
                          <m:t>−1</m:t>
                        </m:r>
                      </m:e>
                    </m:d>
                  </m:oMath>
                </a14:m>
                <a:endParaRPr lang="zh-CN" altLang="en-US" sz="2000" dirty="0"/>
              </a:p>
            </p:txBody>
          </p:sp>
        </mc:Choice>
        <mc:Fallback xmlns="">
          <p:sp>
            <p:nvSpPr>
              <p:cNvPr id="29" name="文本框 28">
                <a:extLst>
                  <a:ext uri="{FF2B5EF4-FFF2-40B4-BE49-F238E27FC236}">
                    <a16:creationId xmlns:a16="http://schemas.microsoft.com/office/drawing/2014/main" id="{229C78C1-06F4-6050-E7AE-A76FDD0F2AC3}"/>
                  </a:ext>
                </a:extLst>
              </p:cNvPr>
              <p:cNvSpPr txBox="1">
                <a:spLocks noRot="1" noChangeAspect="1" noMove="1" noResize="1" noEditPoints="1" noAdjustHandles="1" noChangeArrowheads="1" noChangeShapeType="1" noTextEdit="1"/>
              </p:cNvSpPr>
              <p:nvPr/>
            </p:nvSpPr>
            <p:spPr>
              <a:xfrm>
                <a:off x="188441" y="4617214"/>
                <a:ext cx="4490795" cy="1631216"/>
              </a:xfrm>
              <a:prstGeom prst="rect">
                <a:avLst/>
              </a:prstGeom>
              <a:blipFill>
                <a:blip r:embed="rId7"/>
                <a:stretch>
                  <a:fillRect l="-1493" t="-1866" b="-59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70154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234913" y="136309"/>
            <a:ext cx="7160935" cy="584775"/>
          </a:xfrm>
          <a:prstGeom prst="rect">
            <a:avLst/>
          </a:prstGeom>
          <a:noFill/>
        </p:spPr>
        <p:txBody>
          <a:bodyPr wrap="none" rtlCol="0">
            <a:spAutoFit/>
          </a:bodyPr>
          <a:lstStyle/>
          <a:p>
            <a:r>
              <a:rPr lang="ja-JP" altLang="en-US" sz="3200" b="1" dirty="0"/>
              <a:t>ボロノイ図　と　ドロネー三角形分割</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06033" y="764587"/>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A458E13A-8F1A-1FEF-2C9B-52BBE13DCD20}"/>
              </a:ext>
            </a:extLst>
          </p:cNvPr>
          <p:cNvSpPr txBox="1"/>
          <p:nvPr/>
        </p:nvSpPr>
        <p:spPr>
          <a:xfrm>
            <a:off x="225997" y="916887"/>
            <a:ext cx="5829993" cy="2339102"/>
          </a:xfrm>
          <a:prstGeom prst="rect">
            <a:avLst/>
          </a:prstGeom>
          <a:noFill/>
        </p:spPr>
        <p:txBody>
          <a:bodyPr wrap="square">
            <a:spAutoFit/>
          </a:bodyPr>
          <a:lstStyle/>
          <a:p>
            <a:r>
              <a:rPr lang="ja-JP" altLang="en-US" b="1" dirty="0"/>
              <a:t>ボロノイ図</a:t>
            </a:r>
            <a:endParaRPr lang="en-US" altLang="ja-JP" b="1" dirty="0"/>
          </a:p>
          <a:p>
            <a:endParaRPr lang="en-US" altLang="ja-JP" sz="1600" b="1" dirty="0"/>
          </a:p>
          <a:p>
            <a:r>
              <a:rPr lang="ja-JP" altLang="en-US" sz="1600" dirty="0"/>
              <a:t>平面上で任意に配置された複数の母点に対して、どの母点に最も近いかによって平面上の座標空間を分割することで作成される図のこと</a:t>
            </a:r>
            <a:endParaRPr lang="en-US" altLang="ja-JP" sz="1600" dirty="0"/>
          </a:p>
          <a:p>
            <a:endParaRPr lang="en-US" altLang="zh-CN" sz="1600" dirty="0"/>
          </a:p>
          <a:p>
            <a:r>
              <a:rPr lang="ja-JP" altLang="en-US" sz="1600" dirty="0"/>
              <a:t>例：</a:t>
            </a:r>
            <a:endParaRPr lang="en-US" altLang="ja-JP" sz="1600" dirty="0"/>
          </a:p>
          <a:p>
            <a:r>
              <a:rPr lang="ja-JP" altLang="en-US" sz="1600" dirty="0"/>
              <a:t>ある</a:t>
            </a:r>
            <a:r>
              <a:rPr lang="en-US" altLang="ja-JP" sz="1600" dirty="0"/>
              <a:t>TSP</a:t>
            </a:r>
            <a:r>
              <a:rPr lang="ja-JP" altLang="en-US" sz="1600" dirty="0"/>
              <a:t>インスタンス</a:t>
            </a:r>
            <a:r>
              <a:rPr lang="en-US" altLang="ja-JP" sz="1600" dirty="0"/>
              <a:t>(40)</a:t>
            </a:r>
            <a:r>
              <a:rPr lang="ja-JP" altLang="en-US" sz="1600" dirty="0"/>
              <a:t>に基づいて生成されたボロノイ図の一部分</a:t>
            </a:r>
            <a:endParaRPr lang="zh-CN" altLang="en-US" sz="1600" dirty="0"/>
          </a:p>
        </p:txBody>
      </p:sp>
      <p:grpSp>
        <p:nvGrpSpPr>
          <p:cNvPr id="44" name="组合 43">
            <a:extLst>
              <a:ext uri="{FF2B5EF4-FFF2-40B4-BE49-F238E27FC236}">
                <a16:creationId xmlns:a16="http://schemas.microsoft.com/office/drawing/2014/main" id="{C2ABC362-47AB-979C-2301-862C72FB087D}"/>
              </a:ext>
            </a:extLst>
          </p:cNvPr>
          <p:cNvGrpSpPr/>
          <p:nvPr/>
        </p:nvGrpSpPr>
        <p:grpSpPr>
          <a:xfrm>
            <a:off x="424911" y="3287254"/>
            <a:ext cx="4667150" cy="2402413"/>
            <a:chOff x="446618" y="2889253"/>
            <a:chExt cx="4667150" cy="2402413"/>
          </a:xfrm>
        </p:grpSpPr>
        <p:pic>
          <p:nvPicPr>
            <p:cNvPr id="11" name="图片 10">
              <a:extLst>
                <a:ext uri="{FF2B5EF4-FFF2-40B4-BE49-F238E27FC236}">
                  <a16:creationId xmlns:a16="http://schemas.microsoft.com/office/drawing/2014/main" id="{AC18522C-3445-4455-BFF4-E13A9D097744}"/>
                </a:ext>
              </a:extLst>
            </p:cNvPr>
            <p:cNvPicPr>
              <a:picLocks noChangeAspect="1"/>
            </p:cNvPicPr>
            <p:nvPr/>
          </p:nvPicPr>
          <p:blipFill rotWithShape="1">
            <a:blip r:embed="rId2">
              <a:extLst>
                <a:ext uri="{28A0092B-C50C-407E-A947-70E740481C1C}">
                  <a14:useLocalDpi xmlns:a14="http://schemas.microsoft.com/office/drawing/2010/main" val="0"/>
                </a:ext>
              </a:extLst>
            </a:blip>
            <a:srcRect l="569" t="1406" r="684" b="733"/>
            <a:stretch/>
          </p:blipFill>
          <p:spPr>
            <a:xfrm>
              <a:off x="446618" y="2889253"/>
              <a:ext cx="3232150" cy="2402413"/>
            </a:xfrm>
            <a:prstGeom prst="rect">
              <a:avLst/>
            </a:prstGeom>
          </p:spPr>
        </p:pic>
        <p:sp>
          <p:nvSpPr>
            <p:cNvPr id="13" name="椭圆 12">
              <a:extLst>
                <a:ext uri="{FF2B5EF4-FFF2-40B4-BE49-F238E27FC236}">
                  <a16:creationId xmlns:a16="http://schemas.microsoft.com/office/drawing/2014/main" id="{E18015D1-4528-8ACE-DCCD-DB58DDEA7EDF}"/>
                </a:ext>
              </a:extLst>
            </p:cNvPr>
            <p:cNvSpPr/>
            <p:nvPr/>
          </p:nvSpPr>
          <p:spPr>
            <a:xfrm>
              <a:off x="3133717" y="480233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6C4DDCEA-8A44-3292-867C-24C79B898BEF}"/>
                </a:ext>
              </a:extLst>
            </p:cNvPr>
            <p:cNvCxnSpPr>
              <a:cxnSpLocks/>
              <a:stCxn id="13" idx="6"/>
              <a:endCxn id="18" idx="1"/>
            </p:cNvCxnSpPr>
            <p:nvPr/>
          </p:nvCxnSpPr>
          <p:spPr>
            <a:xfrm>
              <a:off x="3240397" y="4855670"/>
              <a:ext cx="765375"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2819FE25-15A8-6365-983C-F370E2DCADC8}"/>
                </a:ext>
              </a:extLst>
            </p:cNvPr>
            <p:cNvSpPr txBox="1"/>
            <p:nvPr/>
          </p:nvSpPr>
          <p:spPr>
            <a:xfrm>
              <a:off x="4005772" y="4717170"/>
              <a:ext cx="492443" cy="276999"/>
            </a:xfrm>
            <a:prstGeom prst="rect">
              <a:avLst/>
            </a:prstGeom>
            <a:noFill/>
            <a:ln>
              <a:solidFill>
                <a:schemeClr val="tx1"/>
              </a:solidFill>
            </a:ln>
          </p:spPr>
          <p:txBody>
            <a:bodyPr wrap="none" rtlCol="0">
              <a:spAutoFit/>
            </a:bodyPr>
            <a:lstStyle/>
            <a:p>
              <a:r>
                <a:rPr lang="ja-JP" altLang="en-US" sz="1200" b="1" dirty="0"/>
                <a:t>母点</a:t>
              </a:r>
              <a:endParaRPr lang="zh-CN" altLang="en-US" sz="1200" b="1" dirty="0"/>
            </a:p>
          </p:txBody>
        </p:sp>
        <p:cxnSp>
          <p:nvCxnSpPr>
            <p:cNvPr id="4" name="直接箭头连接符 3">
              <a:extLst>
                <a:ext uri="{FF2B5EF4-FFF2-40B4-BE49-F238E27FC236}">
                  <a16:creationId xmlns:a16="http://schemas.microsoft.com/office/drawing/2014/main" id="{7CCA050A-741D-44B0-E8A2-9BA730A593E9}"/>
                </a:ext>
              </a:extLst>
            </p:cNvPr>
            <p:cNvCxnSpPr>
              <a:cxnSpLocks/>
              <a:endCxn id="5" idx="1"/>
            </p:cNvCxnSpPr>
            <p:nvPr/>
          </p:nvCxnSpPr>
          <p:spPr>
            <a:xfrm>
              <a:off x="3462867" y="4322799"/>
              <a:ext cx="543203"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5" name="文本框 4">
              <a:extLst>
                <a:ext uri="{FF2B5EF4-FFF2-40B4-BE49-F238E27FC236}">
                  <a16:creationId xmlns:a16="http://schemas.microsoft.com/office/drawing/2014/main" id="{014F10CD-39ED-D11A-1F7E-0BB708E2D90D}"/>
                </a:ext>
              </a:extLst>
            </p:cNvPr>
            <p:cNvSpPr txBox="1"/>
            <p:nvPr/>
          </p:nvSpPr>
          <p:spPr>
            <a:xfrm>
              <a:off x="4006070" y="4184299"/>
              <a:ext cx="954107" cy="276999"/>
            </a:xfrm>
            <a:prstGeom prst="rect">
              <a:avLst/>
            </a:prstGeom>
            <a:noFill/>
            <a:ln>
              <a:solidFill>
                <a:schemeClr val="tx1"/>
              </a:solidFill>
            </a:ln>
          </p:spPr>
          <p:txBody>
            <a:bodyPr wrap="none" rtlCol="0">
              <a:spAutoFit/>
            </a:bodyPr>
            <a:lstStyle/>
            <a:p>
              <a:r>
                <a:rPr lang="ja-JP" altLang="en-US" sz="1200" b="1" dirty="0"/>
                <a:t>ボロノイ辺</a:t>
              </a:r>
              <a:endParaRPr lang="zh-CN" altLang="en-US" sz="1200" b="1" dirty="0"/>
            </a:p>
          </p:txBody>
        </p:sp>
        <p:cxnSp>
          <p:nvCxnSpPr>
            <p:cNvPr id="9" name="直接箭头连接符 8">
              <a:extLst>
                <a:ext uri="{FF2B5EF4-FFF2-40B4-BE49-F238E27FC236}">
                  <a16:creationId xmlns:a16="http://schemas.microsoft.com/office/drawing/2014/main" id="{7101740D-5625-0924-6536-53A40B30932E}"/>
                </a:ext>
              </a:extLst>
            </p:cNvPr>
            <p:cNvCxnSpPr>
              <a:cxnSpLocks/>
              <a:stCxn id="10" idx="6"/>
              <a:endCxn id="16" idx="1"/>
            </p:cNvCxnSpPr>
            <p:nvPr/>
          </p:nvCxnSpPr>
          <p:spPr>
            <a:xfrm>
              <a:off x="3122394" y="3088960"/>
              <a:ext cx="883378"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0" name="椭圆 9">
              <a:extLst>
                <a:ext uri="{FF2B5EF4-FFF2-40B4-BE49-F238E27FC236}">
                  <a16:creationId xmlns:a16="http://schemas.microsoft.com/office/drawing/2014/main" id="{1FE5724D-56CB-3CED-4048-BAC5E6CBE4CF}"/>
                </a:ext>
              </a:extLst>
            </p:cNvPr>
            <p:cNvSpPr/>
            <p:nvPr/>
          </p:nvSpPr>
          <p:spPr>
            <a:xfrm>
              <a:off x="3015714" y="303562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C88AAFF3-DB82-DB19-6AFC-4F487251A6BE}"/>
                </a:ext>
              </a:extLst>
            </p:cNvPr>
            <p:cNvSpPr txBox="1"/>
            <p:nvPr/>
          </p:nvSpPr>
          <p:spPr>
            <a:xfrm>
              <a:off x="4005772" y="2950460"/>
              <a:ext cx="1107996" cy="276999"/>
            </a:xfrm>
            <a:prstGeom prst="rect">
              <a:avLst/>
            </a:prstGeom>
            <a:noFill/>
            <a:ln>
              <a:solidFill>
                <a:schemeClr val="tx1"/>
              </a:solidFill>
            </a:ln>
          </p:spPr>
          <p:txBody>
            <a:bodyPr wrap="none" rtlCol="0">
              <a:spAutoFit/>
            </a:bodyPr>
            <a:lstStyle/>
            <a:p>
              <a:r>
                <a:rPr lang="ja-JP" altLang="en-US" sz="1200" b="1" dirty="0"/>
                <a:t>ボロノイ頂点</a:t>
              </a:r>
              <a:endParaRPr lang="zh-CN" altLang="en-US" sz="1200" b="1" dirty="0"/>
            </a:p>
          </p:txBody>
        </p:sp>
        <p:sp>
          <p:nvSpPr>
            <p:cNvPr id="40" name="任意多边形: 形状 39">
              <a:extLst>
                <a:ext uri="{FF2B5EF4-FFF2-40B4-BE49-F238E27FC236}">
                  <a16:creationId xmlns:a16="http://schemas.microsoft.com/office/drawing/2014/main" id="{AFE51AA7-F77B-269D-2787-F60E698F0195}"/>
                </a:ext>
              </a:extLst>
            </p:cNvPr>
            <p:cNvSpPr/>
            <p:nvPr/>
          </p:nvSpPr>
          <p:spPr>
            <a:xfrm>
              <a:off x="1817688" y="3228975"/>
              <a:ext cx="874712" cy="965200"/>
            </a:xfrm>
            <a:custGeom>
              <a:avLst/>
              <a:gdLst>
                <a:gd name="connsiteX0" fmla="*/ 147637 w 874712"/>
                <a:gd name="connsiteY0" fmla="*/ 34925 h 965200"/>
                <a:gd name="connsiteX1" fmla="*/ 147637 w 874712"/>
                <a:gd name="connsiteY1" fmla="*/ 34925 h 965200"/>
                <a:gd name="connsiteX2" fmla="*/ 160337 w 874712"/>
                <a:gd name="connsiteY2" fmla="*/ 28575 h 965200"/>
                <a:gd name="connsiteX3" fmla="*/ 169862 w 874712"/>
                <a:gd name="connsiteY3" fmla="*/ 20638 h 965200"/>
                <a:gd name="connsiteX4" fmla="*/ 179387 w 874712"/>
                <a:gd name="connsiteY4" fmla="*/ 17463 h 965200"/>
                <a:gd name="connsiteX5" fmla="*/ 187325 w 874712"/>
                <a:gd name="connsiteY5" fmla="*/ 14288 h 965200"/>
                <a:gd name="connsiteX6" fmla="*/ 198437 w 874712"/>
                <a:gd name="connsiteY6" fmla="*/ 12700 h 965200"/>
                <a:gd name="connsiteX7" fmla="*/ 214312 w 874712"/>
                <a:gd name="connsiteY7" fmla="*/ 9525 h 965200"/>
                <a:gd name="connsiteX8" fmla="*/ 227012 w 874712"/>
                <a:gd name="connsiteY8" fmla="*/ 6350 h 965200"/>
                <a:gd name="connsiteX9" fmla="*/ 233362 w 874712"/>
                <a:gd name="connsiteY9" fmla="*/ 0 h 965200"/>
                <a:gd name="connsiteX10" fmla="*/ 665162 w 874712"/>
                <a:gd name="connsiteY10" fmla="*/ 257175 h 965200"/>
                <a:gd name="connsiteX11" fmla="*/ 869950 w 874712"/>
                <a:gd name="connsiteY11" fmla="*/ 584200 h 965200"/>
                <a:gd name="connsiteX12" fmla="*/ 874712 w 874712"/>
                <a:gd name="connsiteY12" fmla="*/ 601663 h 965200"/>
                <a:gd name="connsiteX13" fmla="*/ 831850 w 874712"/>
                <a:gd name="connsiteY13" fmla="*/ 708025 h 965200"/>
                <a:gd name="connsiteX14" fmla="*/ 133350 w 874712"/>
                <a:gd name="connsiteY14" fmla="*/ 965200 h 965200"/>
                <a:gd name="connsiteX15" fmla="*/ 0 w 874712"/>
                <a:gd name="connsiteY15" fmla="*/ 842963 h 965200"/>
                <a:gd name="connsiteX16" fmla="*/ 147637 w 874712"/>
                <a:gd name="connsiteY16" fmla="*/ 34925 h 96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4712" h="965200">
                  <a:moveTo>
                    <a:pt x="147637" y="34925"/>
                  </a:moveTo>
                  <a:lnTo>
                    <a:pt x="147637" y="34925"/>
                  </a:lnTo>
                  <a:cubicBezTo>
                    <a:pt x="151870" y="32808"/>
                    <a:pt x="156356" y="31134"/>
                    <a:pt x="160337" y="28575"/>
                  </a:cubicBezTo>
                  <a:cubicBezTo>
                    <a:pt x="163813" y="26340"/>
                    <a:pt x="166292" y="22720"/>
                    <a:pt x="169862" y="20638"/>
                  </a:cubicBezTo>
                  <a:cubicBezTo>
                    <a:pt x="172753" y="18952"/>
                    <a:pt x="176242" y="18607"/>
                    <a:pt x="179387" y="17463"/>
                  </a:cubicBezTo>
                  <a:cubicBezTo>
                    <a:pt x="182065" y="16489"/>
                    <a:pt x="184560" y="14979"/>
                    <a:pt x="187325" y="14288"/>
                  </a:cubicBezTo>
                  <a:cubicBezTo>
                    <a:pt x="190955" y="13380"/>
                    <a:pt x="194739" y="13269"/>
                    <a:pt x="198437" y="12700"/>
                  </a:cubicBezTo>
                  <a:cubicBezTo>
                    <a:pt x="213630" y="10363"/>
                    <a:pt x="202456" y="12159"/>
                    <a:pt x="214312" y="9525"/>
                  </a:cubicBezTo>
                  <a:cubicBezTo>
                    <a:pt x="225810" y="6970"/>
                    <a:pt x="218500" y="9188"/>
                    <a:pt x="227012" y="6350"/>
                  </a:cubicBezTo>
                  <a:lnTo>
                    <a:pt x="233362" y="0"/>
                  </a:lnTo>
                  <a:lnTo>
                    <a:pt x="665162" y="257175"/>
                  </a:lnTo>
                  <a:lnTo>
                    <a:pt x="869950" y="584200"/>
                  </a:lnTo>
                  <a:lnTo>
                    <a:pt x="874712" y="601663"/>
                  </a:lnTo>
                  <a:lnTo>
                    <a:pt x="831850" y="708025"/>
                  </a:lnTo>
                  <a:lnTo>
                    <a:pt x="133350" y="965200"/>
                  </a:lnTo>
                  <a:lnTo>
                    <a:pt x="0" y="842963"/>
                  </a:lnTo>
                  <a:lnTo>
                    <a:pt x="147637" y="34925"/>
                  </a:lnTo>
                  <a:close/>
                </a:path>
              </a:pathLst>
            </a:custGeom>
            <a:solidFill>
              <a:schemeClr val="accent1">
                <a:lumMod val="40000"/>
                <a:lumOff val="60000"/>
                <a:alpha val="50000"/>
              </a:schemeClr>
            </a:solidFill>
            <a:ln w="9525">
              <a:solidFill>
                <a:schemeClr val="accent1">
                  <a:alpha val="50000"/>
                </a:schemeClr>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箭头连接符 40">
              <a:extLst>
                <a:ext uri="{FF2B5EF4-FFF2-40B4-BE49-F238E27FC236}">
                  <a16:creationId xmlns:a16="http://schemas.microsoft.com/office/drawing/2014/main" id="{33378413-4E84-F920-454D-E2D212B1911D}"/>
                </a:ext>
              </a:extLst>
            </p:cNvPr>
            <p:cNvCxnSpPr>
              <a:cxnSpLocks/>
            </p:cNvCxnSpPr>
            <p:nvPr/>
          </p:nvCxnSpPr>
          <p:spPr>
            <a:xfrm>
              <a:off x="2491938" y="3755710"/>
              <a:ext cx="1513834"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83F642A6-96D6-5A72-0A9E-349133D07ACD}"/>
                </a:ext>
              </a:extLst>
            </p:cNvPr>
            <p:cNvSpPr txBox="1"/>
            <p:nvPr/>
          </p:nvSpPr>
          <p:spPr>
            <a:xfrm>
              <a:off x="4004404" y="3617210"/>
              <a:ext cx="1107996" cy="276999"/>
            </a:xfrm>
            <a:prstGeom prst="rect">
              <a:avLst/>
            </a:prstGeom>
            <a:noFill/>
            <a:ln>
              <a:solidFill>
                <a:schemeClr val="tx1"/>
              </a:solidFill>
            </a:ln>
          </p:spPr>
          <p:txBody>
            <a:bodyPr wrap="none" rtlCol="0">
              <a:spAutoFit/>
            </a:bodyPr>
            <a:lstStyle/>
            <a:p>
              <a:r>
                <a:rPr lang="ja-JP" altLang="en-US" sz="1200" b="1" dirty="0"/>
                <a:t>ボロノイ領域</a:t>
              </a:r>
              <a:endParaRPr lang="zh-CN" altLang="en-US" sz="1200" b="1" dirty="0"/>
            </a:p>
          </p:txBody>
        </p:sp>
      </p:grpSp>
      <p:sp>
        <p:nvSpPr>
          <p:cNvPr id="45" name="文本框 44">
            <a:extLst>
              <a:ext uri="{FF2B5EF4-FFF2-40B4-BE49-F238E27FC236}">
                <a16:creationId xmlns:a16="http://schemas.microsoft.com/office/drawing/2014/main" id="{EF82DFE2-CB65-19D3-896A-E1A8E91F00C8}"/>
              </a:ext>
            </a:extLst>
          </p:cNvPr>
          <p:cNvSpPr txBox="1"/>
          <p:nvPr/>
        </p:nvSpPr>
        <p:spPr>
          <a:xfrm>
            <a:off x="6158612" y="886771"/>
            <a:ext cx="5829993" cy="2092881"/>
          </a:xfrm>
          <a:prstGeom prst="rect">
            <a:avLst/>
          </a:prstGeom>
          <a:noFill/>
        </p:spPr>
        <p:txBody>
          <a:bodyPr wrap="square">
            <a:spAutoFit/>
          </a:bodyPr>
          <a:lstStyle/>
          <a:p>
            <a:r>
              <a:rPr lang="ja-JP" altLang="en-US" b="1" dirty="0"/>
              <a:t>ドロネー三角形分割</a:t>
            </a:r>
            <a:endParaRPr lang="en-US" altLang="ja-JP" b="1" dirty="0"/>
          </a:p>
          <a:p>
            <a:endParaRPr lang="en-US" altLang="ja-JP" sz="1600" b="1" dirty="0"/>
          </a:p>
          <a:p>
            <a:r>
              <a:rPr lang="ja-JP" altLang="en-US" sz="1600" dirty="0"/>
              <a:t>ドロネー三角形分割とボロノイ図は双対である</a:t>
            </a:r>
            <a:endParaRPr lang="en-US" altLang="ja-JP" sz="1600" dirty="0"/>
          </a:p>
          <a:p>
            <a:r>
              <a:rPr lang="ja-JP" altLang="en-US" sz="1600" dirty="0"/>
              <a:t>ボロノイ図で隣接する二つの領域に属する母点をつなぐとドロネー三角分割になる</a:t>
            </a:r>
            <a:endParaRPr lang="en-US" altLang="ja-JP" sz="1600" dirty="0"/>
          </a:p>
          <a:p>
            <a:endParaRPr lang="en-US" altLang="ja-JP" sz="1600" dirty="0"/>
          </a:p>
          <a:p>
            <a:r>
              <a:rPr lang="ja-JP" altLang="en-US" sz="1600" dirty="0"/>
              <a:t>例：</a:t>
            </a:r>
            <a:endParaRPr lang="en-US" altLang="ja-JP" sz="1600" dirty="0"/>
          </a:p>
          <a:p>
            <a:r>
              <a:rPr lang="ja-JP" altLang="en-US" sz="1600" dirty="0"/>
              <a:t>左側のボロノイ図から得られたドロネー三角形分割の一部分</a:t>
            </a:r>
            <a:endParaRPr lang="en-US" altLang="ja-JP" sz="1600" dirty="0"/>
          </a:p>
        </p:txBody>
      </p:sp>
      <p:grpSp>
        <p:nvGrpSpPr>
          <p:cNvPr id="157" name="组合 156">
            <a:extLst>
              <a:ext uri="{FF2B5EF4-FFF2-40B4-BE49-F238E27FC236}">
                <a16:creationId xmlns:a16="http://schemas.microsoft.com/office/drawing/2014/main" id="{D0C08E05-98B7-A452-1DE0-A1C2D6ACE1FB}"/>
              </a:ext>
            </a:extLst>
          </p:cNvPr>
          <p:cNvGrpSpPr/>
          <p:nvPr/>
        </p:nvGrpSpPr>
        <p:grpSpPr>
          <a:xfrm>
            <a:off x="7099941" y="2952503"/>
            <a:ext cx="3232150" cy="2402413"/>
            <a:chOff x="6398525" y="2997202"/>
            <a:chExt cx="3232150" cy="2402413"/>
          </a:xfrm>
        </p:grpSpPr>
        <p:grpSp>
          <p:nvGrpSpPr>
            <p:cNvPr id="153" name="组合 152">
              <a:extLst>
                <a:ext uri="{FF2B5EF4-FFF2-40B4-BE49-F238E27FC236}">
                  <a16:creationId xmlns:a16="http://schemas.microsoft.com/office/drawing/2014/main" id="{C4DECD24-CE9F-0540-E96B-3C8D23ACF5B2}"/>
                </a:ext>
              </a:extLst>
            </p:cNvPr>
            <p:cNvGrpSpPr/>
            <p:nvPr/>
          </p:nvGrpSpPr>
          <p:grpSpPr>
            <a:xfrm>
              <a:off x="6398525" y="2997202"/>
              <a:ext cx="3232150" cy="2402413"/>
              <a:chOff x="6340467" y="2997203"/>
              <a:chExt cx="3232150" cy="2402413"/>
            </a:xfrm>
          </p:grpSpPr>
          <p:pic>
            <p:nvPicPr>
              <p:cNvPr id="21" name="图片 20">
                <a:extLst>
                  <a:ext uri="{FF2B5EF4-FFF2-40B4-BE49-F238E27FC236}">
                    <a16:creationId xmlns:a16="http://schemas.microsoft.com/office/drawing/2014/main" id="{62859971-EB3A-7E53-E131-031513A73BAE}"/>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47" name="直接连接符 46">
                <a:extLst>
                  <a:ext uri="{FF2B5EF4-FFF2-40B4-BE49-F238E27FC236}">
                    <a16:creationId xmlns:a16="http://schemas.microsoft.com/office/drawing/2014/main" id="{E9472AF5-9F29-7E90-6FB3-233691F72F34}"/>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AB6DBAF4-4407-CF80-2A4F-0257FDD82575}"/>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0DEDCABE-976D-D13E-EF30-57FC450703C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B89C47F-7F1F-236F-383E-6AE3D971B432}"/>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0" name="直接连接符 59">
                <a:extLst>
                  <a:ext uri="{FF2B5EF4-FFF2-40B4-BE49-F238E27FC236}">
                    <a16:creationId xmlns:a16="http://schemas.microsoft.com/office/drawing/2014/main" id="{B648DE79-4DE3-46B8-50D3-17F0130AB932}"/>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D8D266B7-FF45-59AE-1528-A4C6DA4B4ECA}"/>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BC001C4-B957-CA3B-3B3F-7F7F6DBADCAD}"/>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4AB46134-9935-A895-5562-37BF51E1E257}"/>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A4C7479D-C32F-A690-C8DD-A17616D368C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7511E28E-7F77-473E-EC04-A6FDD3AAAC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F06A485F-029A-F64A-E84E-F1EC506A85CE}"/>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D30D786B-5F40-7E41-32F8-14382CCBDF52}"/>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AC7E2F95-A697-53EF-9C07-95FE7BC517D9}"/>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C8AD7095-1B63-A3CD-06BD-6E75347471F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F624210D-39F2-B7D7-4591-83F451B8AEB2}"/>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F34050C7-7E3C-0432-7423-CE265884314C}"/>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F615F3A1-C2D1-11ED-918C-E0C328936BD5}"/>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0" name="直接连接符 99">
                <a:extLst>
                  <a:ext uri="{FF2B5EF4-FFF2-40B4-BE49-F238E27FC236}">
                    <a16:creationId xmlns:a16="http://schemas.microsoft.com/office/drawing/2014/main" id="{13C30E87-EFF9-7863-4C69-135F59231B86}"/>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3" name="直接连接符 102">
                <a:extLst>
                  <a:ext uri="{FF2B5EF4-FFF2-40B4-BE49-F238E27FC236}">
                    <a16:creationId xmlns:a16="http://schemas.microsoft.com/office/drawing/2014/main" id="{BE1BC9AE-6C60-5968-61D5-E3D982309EBD}"/>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6" name="直接连接符 105">
                <a:extLst>
                  <a:ext uri="{FF2B5EF4-FFF2-40B4-BE49-F238E27FC236}">
                    <a16:creationId xmlns:a16="http://schemas.microsoft.com/office/drawing/2014/main" id="{8C997559-14FC-2DA6-77E2-76A838BAD774}"/>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9" name="直接连接符 108">
                <a:extLst>
                  <a:ext uri="{FF2B5EF4-FFF2-40B4-BE49-F238E27FC236}">
                    <a16:creationId xmlns:a16="http://schemas.microsoft.com/office/drawing/2014/main" id="{9A3A5B50-D735-EE87-6979-BD1B3497530F}"/>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17" name="直接连接符 116">
                <a:extLst>
                  <a:ext uri="{FF2B5EF4-FFF2-40B4-BE49-F238E27FC236}">
                    <a16:creationId xmlns:a16="http://schemas.microsoft.com/office/drawing/2014/main" id="{18DB3DFE-7809-013E-7DF5-F44818554916}"/>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0" name="直接连接符 119">
                <a:extLst>
                  <a:ext uri="{FF2B5EF4-FFF2-40B4-BE49-F238E27FC236}">
                    <a16:creationId xmlns:a16="http://schemas.microsoft.com/office/drawing/2014/main" id="{3CEEECCF-37EB-BA4E-2B29-2936BB4BB9DD}"/>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3" name="直接连接符 122">
                <a:extLst>
                  <a:ext uri="{FF2B5EF4-FFF2-40B4-BE49-F238E27FC236}">
                    <a16:creationId xmlns:a16="http://schemas.microsoft.com/office/drawing/2014/main" id="{0FF761DE-0E7F-A6AF-EB37-840531D3B8CA}"/>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6" name="直接连接符 125">
                <a:extLst>
                  <a:ext uri="{FF2B5EF4-FFF2-40B4-BE49-F238E27FC236}">
                    <a16:creationId xmlns:a16="http://schemas.microsoft.com/office/drawing/2014/main" id="{E8BC0E3D-BBD4-4598-B84E-59F470191658}"/>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9" name="直接连接符 128">
                <a:extLst>
                  <a:ext uri="{FF2B5EF4-FFF2-40B4-BE49-F238E27FC236}">
                    <a16:creationId xmlns:a16="http://schemas.microsoft.com/office/drawing/2014/main" id="{6A6EE931-8A7F-8F3E-A885-5CE97F68D79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2" name="直接连接符 131">
                <a:extLst>
                  <a:ext uri="{FF2B5EF4-FFF2-40B4-BE49-F238E27FC236}">
                    <a16:creationId xmlns:a16="http://schemas.microsoft.com/office/drawing/2014/main" id="{7D4F3889-30F8-6B65-4319-B7E541878CE9}"/>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5" name="直接连接符 134">
                <a:extLst>
                  <a:ext uri="{FF2B5EF4-FFF2-40B4-BE49-F238E27FC236}">
                    <a16:creationId xmlns:a16="http://schemas.microsoft.com/office/drawing/2014/main" id="{3F42CDCF-D0A2-D8BC-193C-8E151D3E957E}"/>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8" name="直接连接符 137">
                <a:extLst>
                  <a:ext uri="{FF2B5EF4-FFF2-40B4-BE49-F238E27FC236}">
                    <a16:creationId xmlns:a16="http://schemas.microsoft.com/office/drawing/2014/main" id="{B2831386-CC50-6B7C-C5C8-FB95E6751BA1}"/>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1" name="直接连接符 140">
                <a:extLst>
                  <a:ext uri="{FF2B5EF4-FFF2-40B4-BE49-F238E27FC236}">
                    <a16:creationId xmlns:a16="http://schemas.microsoft.com/office/drawing/2014/main" id="{DC93BFF2-712B-66C6-73EE-46B86CDBAAF3}"/>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4" name="直接连接符 143">
                <a:extLst>
                  <a:ext uri="{FF2B5EF4-FFF2-40B4-BE49-F238E27FC236}">
                    <a16:creationId xmlns:a16="http://schemas.microsoft.com/office/drawing/2014/main" id="{970A9BC6-24ED-7994-59F1-213C9813F018}"/>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ACFBF63E-9BF0-F0F0-1BD9-BB9389F16BD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0" name="直接连接符 149">
                <a:extLst>
                  <a:ext uri="{FF2B5EF4-FFF2-40B4-BE49-F238E27FC236}">
                    <a16:creationId xmlns:a16="http://schemas.microsoft.com/office/drawing/2014/main" id="{6CC7D2FD-C227-F754-7CA9-DE535E9B7DE7}"/>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4" name="直接连接符 153">
              <a:extLst>
                <a:ext uri="{FF2B5EF4-FFF2-40B4-BE49-F238E27FC236}">
                  <a16:creationId xmlns:a16="http://schemas.microsoft.com/office/drawing/2014/main" id="{20B64EC4-708E-43E9-D816-113E0DF28471}"/>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159" name="文本框 158">
            <a:extLst>
              <a:ext uri="{FF2B5EF4-FFF2-40B4-BE49-F238E27FC236}">
                <a16:creationId xmlns:a16="http://schemas.microsoft.com/office/drawing/2014/main" id="{A76BD0B6-5BE2-B515-518E-A41DF6C3D541}"/>
              </a:ext>
            </a:extLst>
          </p:cNvPr>
          <p:cNvSpPr txBox="1"/>
          <p:nvPr/>
        </p:nvSpPr>
        <p:spPr>
          <a:xfrm>
            <a:off x="6023180" y="5431693"/>
            <a:ext cx="6168820" cy="1323439"/>
          </a:xfrm>
          <a:prstGeom prst="rect">
            <a:avLst/>
          </a:prstGeom>
          <a:noFill/>
        </p:spPr>
        <p:txBody>
          <a:bodyPr wrap="square">
            <a:spAutoFit/>
          </a:bodyPr>
          <a:lstStyle/>
          <a:p>
            <a:pPr marL="285750" indent="-285750">
              <a:buFont typeface="Wingdings" panose="05000000000000000000" pitchFamily="2" charset="2"/>
              <a:buChar char="Ø"/>
            </a:pPr>
            <a:r>
              <a:rPr lang="ja-JP" altLang="en-US" sz="1600" b="0" i="0" dirty="0">
                <a:solidFill>
                  <a:srgbClr val="000000"/>
                </a:solidFill>
                <a:effectLst/>
                <a:latin typeface="HaranoAjiMincho-Regular-Identity-H"/>
              </a:rPr>
              <a:t>最適巡回路が必ずしもドロネー三角形分割に</a:t>
            </a:r>
            <a:r>
              <a:rPr lang="ja-JP" altLang="en-US" sz="1600" b="1" i="0" dirty="0">
                <a:solidFill>
                  <a:srgbClr val="000000"/>
                </a:solidFill>
                <a:effectLst/>
                <a:latin typeface="HaranoAjiMincho-Regular-Identity-H"/>
              </a:rPr>
              <a:t>含まれるわけではない</a:t>
            </a:r>
            <a:r>
              <a:rPr lang="ja-JP" altLang="en-US" sz="1400" b="1" dirty="0"/>
              <a:t> </a:t>
            </a:r>
            <a:r>
              <a:rPr lang="en-US" altLang="ja-JP" sz="1400" b="1" baseline="30000" dirty="0"/>
              <a:t>[1]</a:t>
            </a:r>
            <a:br>
              <a:rPr lang="ja-JP" altLang="en-US" sz="1400" dirty="0"/>
            </a:br>
            <a:endParaRPr lang="en-US" altLang="ja-JP" sz="1400" dirty="0"/>
          </a:p>
          <a:p>
            <a:r>
              <a:rPr lang="ja-JP" altLang="en-US" sz="1600" dirty="0"/>
              <a:t>最適巡回路がグラフに含まれるようにするために</a:t>
            </a:r>
            <a:endParaRPr lang="en-US" altLang="ja-JP" sz="1600" dirty="0"/>
          </a:p>
          <a:p>
            <a:r>
              <a:rPr lang="ja-JP" altLang="en-US" sz="1600" dirty="0"/>
              <a:t>ボロノイ図に基づく</a:t>
            </a:r>
            <a:r>
              <a:rPr lang="ja-JP" altLang="en-US" sz="1600" b="1" dirty="0"/>
              <a:t>辺を加える</a:t>
            </a:r>
            <a:r>
              <a:rPr lang="ja-JP" altLang="en-US" sz="1600" dirty="0"/>
              <a:t>手法を提案する</a:t>
            </a:r>
            <a:endParaRPr lang="en-US" altLang="ja-JP" sz="1600" dirty="0"/>
          </a:p>
        </p:txBody>
      </p:sp>
      <p:sp>
        <p:nvSpPr>
          <p:cNvPr id="8" name="文本框 7">
            <a:extLst>
              <a:ext uri="{FF2B5EF4-FFF2-40B4-BE49-F238E27FC236}">
                <a16:creationId xmlns:a16="http://schemas.microsoft.com/office/drawing/2014/main" id="{E3AED02D-BEEB-105A-C49F-47136515B170}"/>
              </a:ext>
            </a:extLst>
          </p:cNvPr>
          <p:cNvSpPr txBox="1"/>
          <p:nvPr/>
        </p:nvSpPr>
        <p:spPr>
          <a:xfrm>
            <a:off x="115651" y="6233598"/>
            <a:ext cx="4959602" cy="600164"/>
          </a:xfrm>
          <a:prstGeom prst="rect">
            <a:avLst/>
          </a:prstGeom>
          <a:noFill/>
          <a:ln>
            <a:solidFill>
              <a:schemeClr val="tx1"/>
            </a:solidFill>
          </a:ln>
        </p:spPr>
        <p:txBody>
          <a:bodyPr wrap="square">
            <a:spAutoFit/>
          </a:bodyPr>
          <a:lstStyle/>
          <a:p>
            <a:r>
              <a:rPr lang="en-US" altLang="zh-CN" sz="1100" dirty="0"/>
              <a:t>[1] </a:t>
            </a:r>
            <a:r>
              <a:rPr lang="en-US" altLang="zh-CN" sz="1100" dirty="0" err="1"/>
              <a:t>Dillencourt</a:t>
            </a:r>
            <a:r>
              <a:rPr lang="en-US" altLang="zh-CN" sz="1100" dirty="0"/>
              <a:t>, Michael B. "Traveling salesman cycles are not always subgraphs of Delaunay triangulations or of minimum weight triangulations." Information Processing Letters 24.5 (1987): 339-342.</a:t>
            </a:r>
            <a:endParaRPr lang="zh-CN" altLang="en-US" sz="1100" dirty="0"/>
          </a:p>
        </p:txBody>
      </p:sp>
    </p:spTree>
    <p:extLst>
      <p:ext uri="{BB962C8B-B14F-4D97-AF65-F5344CB8AC3E}">
        <p14:creationId xmlns:p14="http://schemas.microsoft.com/office/powerpoint/2010/main" val="171364140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3885</TotalTime>
  <Words>2880</Words>
  <Application>Microsoft Office PowerPoint</Application>
  <PresentationFormat>宽屏</PresentationFormat>
  <Paragraphs>945</Paragraphs>
  <Slides>23</Slides>
  <Notes>8</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23</vt:i4>
      </vt:variant>
    </vt:vector>
  </HeadingPairs>
  <TitlesOfParts>
    <vt:vector size="33" baseType="lpstr">
      <vt:lpstr>HaranoAjiMincho-Regular-Identity-H</vt:lpstr>
      <vt:lpstr>YakuHanJPs</vt:lpstr>
      <vt:lpstr>等线</vt:lpstr>
      <vt:lpstr>等线 Light</vt:lpstr>
      <vt:lpstr>Microsoft YaHei</vt:lpstr>
      <vt:lpstr>Arial</vt:lpstr>
      <vt:lpstr>Bernard MT Condensed</vt:lpstr>
      <vt:lpstr>Cambria Math</vt:lpstr>
      <vt:lpstr>Wingdings</vt:lpstr>
      <vt:lpstr>Office 主题​​</vt:lpstr>
      <vt:lpstr>PowerPoint 演示文稿</vt:lpstr>
      <vt:lpstr>PowerPoint 演示文稿</vt:lpstr>
      <vt:lpstr>PowerPoint 演示文稿</vt:lpstr>
      <vt:lpstr>量子アニーラのトポロジー</vt:lpstr>
      <vt:lpstr>マイナー埋め込み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劉　崇玖</dc:creator>
  <cp:lastModifiedBy>劉　崇玖</cp:lastModifiedBy>
  <cp:revision>160</cp:revision>
  <dcterms:created xsi:type="dcterms:W3CDTF">2024-08-23T05:41:13Z</dcterms:created>
  <dcterms:modified xsi:type="dcterms:W3CDTF">2025-01-26T08:14:04Z</dcterms:modified>
</cp:coreProperties>
</file>